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47"/>
  </p:notesMasterIdLst>
  <p:handoutMasterIdLst>
    <p:handoutMasterId r:id="rId48"/>
  </p:handoutMasterIdLst>
  <p:sldIdLst>
    <p:sldId id="256" r:id="rId2"/>
    <p:sldId id="308" r:id="rId3"/>
    <p:sldId id="327" r:id="rId4"/>
    <p:sldId id="279" r:id="rId5"/>
    <p:sldId id="342" r:id="rId6"/>
    <p:sldId id="343" r:id="rId7"/>
    <p:sldId id="287" r:id="rId8"/>
    <p:sldId id="314" r:id="rId9"/>
    <p:sldId id="344" r:id="rId10"/>
    <p:sldId id="345" r:id="rId11"/>
    <p:sldId id="306" r:id="rId12"/>
    <p:sldId id="296" r:id="rId13"/>
    <p:sldId id="304" r:id="rId14"/>
    <p:sldId id="316" r:id="rId15"/>
    <p:sldId id="317" r:id="rId16"/>
    <p:sldId id="329" r:id="rId17"/>
    <p:sldId id="331" r:id="rId18"/>
    <p:sldId id="321" r:id="rId19"/>
    <p:sldId id="332" r:id="rId20"/>
    <p:sldId id="322" r:id="rId21"/>
    <p:sldId id="333" r:id="rId22"/>
    <p:sldId id="334" r:id="rId23"/>
    <p:sldId id="323" r:id="rId24"/>
    <p:sldId id="335" r:id="rId25"/>
    <p:sldId id="336" r:id="rId26"/>
    <p:sldId id="309" r:id="rId27"/>
    <p:sldId id="347" r:id="rId28"/>
    <p:sldId id="348" r:id="rId29"/>
    <p:sldId id="356" r:id="rId30"/>
    <p:sldId id="353" r:id="rId31"/>
    <p:sldId id="354" r:id="rId32"/>
    <p:sldId id="355" r:id="rId33"/>
    <p:sldId id="318" r:id="rId34"/>
    <p:sldId id="337" r:id="rId35"/>
    <p:sldId id="324" r:id="rId36"/>
    <p:sldId id="338" r:id="rId37"/>
    <p:sldId id="325" r:id="rId38"/>
    <p:sldId id="264" r:id="rId39"/>
    <p:sldId id="339" r:id="rId40"/>
    <p:sldId id="340" r:id="rId41"/>
    <p:sldId id="312" r:id="rId42"/>
    <p:sldId id="313" r:id="rId43"/>
    <p:sldId id="265" r:id="rId44"/>
    <p:sldId id="341" r:id="rId45"/>
    <p:sldId id="315" r:id="rId4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112" autoAdjust="0"/>
  </p:normalViewPr>
  <p:slideViewPr>
    <p:cSldViewPr>
      <p:cViewPr varScale="1">
        <p:scale>
          <a:sx n="77" d="100"/>
          <a:sy n="77" d="100"/>
        </p:scale>
        <p:origin x="-19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5138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r">
              <a:defRPr sz="1200"/>
            </a:lvl1pPr>
          </a:lstStyle>
          <a:p>
            <a:fld id="{ED30A433-EA95-453E-8CC3-CBFDD1EBFBE5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r">
              <a:defRPr sz="1200"/>
            </a:lvl1pPr>
          </a:lstStyle>
          <a:p>
            <a:fld id="{C405683C-7438-4A29-9BFC-04A6DD644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72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CBF6B34C-4E39-4E8A-B29C-398F9EC54B1B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7805896A-9129-4225-9A43-59799BDBA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38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5896A-9129-4225-9A43-59799BDBAB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39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solidFill>
            <a:srgbClr val="FFFFFF"/>
          </a:solidFill>
          <a:ln cap="flat"/>
        </p:spPr>
      </p:sp>
      <p:sp>
        <p:nvSpPr>
          <p:cNvPr id="14029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5896A-9129-4225-9A43-59799BDBAB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27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98" indent="-17469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5896A-9129-4225-9A43-59799BDBAB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58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5896A-9129-4225-9A43-59799BDBAB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58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5896A-9129-4225-9A43-59799BDBAB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05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5896A-9129-4225-9A43-59799BDBAB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058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5896A-9129-4225-9A43-59799BDBAB3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058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5896A-9129-4225-9A43-59799BDBAB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696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5896A-9129-4225-9A43-59799BDBAB3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69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5896A-9129-4225-9A43-59799BDBAB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988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5896A-9129-4225-9A43-59799BDBAB3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696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5896A-9129-4225-9A43-59799BDBAB3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572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5896A-9129-4225-9A43-59799BDBAB3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572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5896A-9129-4225-9A43-59799BDBAB3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572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 Minutes</a:t>
            </a:r>
            <a:r>
              <a:rPr lang="en-US" baseline="0" dirty="0" smtClean="0"/>
              <a:t> MAX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5896A-9129-4225-9A43-59799BDBAB3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219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341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73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6205999-0CA7-46BE-B03B-0C662BD79E1E}" type="slidenum">
              <a:rPr lang="en-US" smtClean="0">
                <a:latin typeface="Arial" charset="0"/>
                <a:ea typeface="ＭＳ Ｐゴシック"/>
                <a:cs typeface="ＭＳ Ｐゴシック"/>
              </a:rPr>
              <a:pPr/>
              <a:t>27</a:t>
            </a:fld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545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75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FC881C-B1B7-40E4-A982-897D1195729A}" type="slidenum">
              <a:rPr lang="en-US" smtClean="0">
                <a:latin typeface="Arial" charset="0"/>
                <a:ea typeface="ＭＳ Ｐゴシック"/>
                <a:cs typeface="ＭＳ Ｐゴシック"/>
              </a:rPr>
              <a:pPr/>
              <a:t>28</a:t>
            </a:fld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5896A-9129-4225-9A43-59799BDBAB3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966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7" name="Rectangle 7"/>
          <p:cNvSpPr txBox="1">
            <a:spLocks noGrp="1" noChangeArrowheads="1"/>
          </p:cNvSpPr>
          <p:nvPr/>
        </p:nvSpPr>
        <p:spPr bwMode="auto">
          <a:xfrm>
            <a:off x="3972257" y="8832195"/>
            <a:ext cx="3036623" cy="46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125" tIns="44563" rIns="89125" bIns="44563" anchor="b"/>
          <a:lstStyle/>
          <a:p>
            <a:pPr algn="r" defTabSz="890546"/>
            <a:fld id="{D3F87E30-D361-4CE8-8FE6-FBADFD290C05}" type="slidenum">
              <a:rPr lang="en-US" sz="1200">
                <a:solidFill>
                  <a:srgbClr val="000000"/>
                </a:solidFill>
              </a:rPr>
              <a:pPr algn="r" defTabSz="890546"/>
              <a:t>30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45" y="4416099"/>
            <a:ext cx="5607712" cy="4182457"/>
          </a:xfrm>
          <a:noFill/>
        </p:spPr>
        <p:txBody>
          <a:bodyPr/>
          <a:lstStyle/>
          <a:p>
            <a:endParaRPr lang="en-US" i="1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88D262C-A836-4B67-8651-535D843179C4}" type="slidenum">
              <a:rPr lang="en-US" smtClean="0">
                <a:latin typeface="Arial" charset="0"/>
                <a:ea typeface="ＭＳ Ｐゴシック"/>
                <a:cs typeface="ＭＳ Ｐゴシック"/>
              </a:rPr>
              <a:pPr/>
              <a:t>31</a:t>
            </a:fld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45" y="4416099"/>
            <a:ext cx="5607712" cy="4182457"/>
          </a:xfrm>
          <a:noFill/>
        </p:spPr>
        <p:txBody>
          <a:bodyPr/>
          <a:lstStyle/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5896A-9129-4225-9A43-59799BDBAB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095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5896A-9129-4225-9A43-59799BDBAB3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566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5896A-9129-4225-9A43-59799BDBAB3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566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5896A-9129-4225-9A43-59799BDBAB3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0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5896A-9129-4225-9A43-59799BDBAB3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0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</a:t>
            </a:r>
            <a:r>
              <a:rPr lang="en-US" baseline="0" dirty="0" smtClean="0"/>
              <a:t> making accommodations and modifications for children who have experienced trauma.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5896A-9129-4225-9A43-59799BDBAB3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144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5896A-9129-4225-9A43-59799BDBAB3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879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5896A-9129-4225-9A43-59799BDBAB3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146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5896A-9129-4225-9A43-59799BDBAB3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128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FCCRB website – this PowerPoint will be unde</a:t>
            </a:r>
            <a:r>
              <a:rPr lang="en-US" baseline="0" dirty="0" smtClean="0"/>
              <a:t>r the training link if you wish to refer back.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5896A-9129-4225-9A43-59799BDBAB3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701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5896A-9129-4225-9A43-59799BDBAB3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21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5896A-9129-4225-9A43-59799BDBAB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716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5896A-9129-4225-9A43-59799BDBAB3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185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5896A-9129-4225-9A43-59799BDBAB3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929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5896A-9129-4225-9A43-59799BDBAB3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71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5896A-9129-4225-9A43-59799BDBAB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30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5896A-9129-4225-9A43-59799BDBAB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20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baseline="0" dirty="0" smtClean="0">
              <a:ea typeface="ＭＳ Ｐゴシック"/>
              <a:cs typeface="ＭＳ Ｐゴシック"/>
            </a:endParaRPr>
          </a:p>
          <a:p>
            <a:endParaRPr lang="en-US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5896A-9129-4225-9A43-59799BDBAB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95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baseline="0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826C637-E774-4C08-B6E7-E52F9E23C2DA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34AABF-2543-4D60-963C-DCF18E62BE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26C637-E774-4C08-B6E7-E52F9E23C2DA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34AABF-2543-4D60-963C-DCF18E62BE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26C637-E774-4C08-B6E7-E52F9E23C2DA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34AABF-2543-4D60-963C-DCF18E62BE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26C637-E774-4C08-B6E7-E52F9E23C2DA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34AABF-2543-4D60-963C-DCF18E62BEC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26C637-E774-4C08-B6E7-E52F9E23C2DA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34AABF-2543-4D60-963C-DCF18E62BEC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26C637-E774-4C08-B6E7-E52F9E23C2DA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34AABF-2543-4D60-963C-DCF18E62BEC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26C637-E774-4C08-B6E7-E52F9E23C2DA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34AABF-2543-4D60-963C-DCF18E62BEC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26C637-E774-4C08-B6E7-E52F9E23C2DA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34AABF-2543-4D60-963C-DCF18E62BEC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26C637-E774-4C08-B6E7-E52F9E23C2DA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34AABF-2543-4D60-963C-DCF18E62BE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826C637-E774-4C08-B6E7-E52F9E23C2DA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34AABF-2543-4D60-963C-DCF18E62BEC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826C637-E774-4C08-B6E7-E52F9E23C2DA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34AABF-2543-4D60-963C-DCF18E62BEC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F73302E-F3AE-4B60-962A-079EA349A156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EBF53C-DAEE-4EEE-AA0C-E043DCFE0B1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esconnection.com/g/franklin-county-mo-cares-trauma-informed-community-initiative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franklincountycareinfo@gmail.com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anklincountykids.org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cserviceproviders.org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OeQUwdAjE0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mhsa.gov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heiacp.org/Children-Exposed-to-Violence" TargetMode="External"/><Relationship Id="rId4" Type="http://schemas.openxmlformats.org/officeDocument/2006/relationships/hyperlink" Target="http://www.nctsn.org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_ht2vAYPo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1905000"/>
            <a:ext cx="38862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Trauma 101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124200"/>
            <a:ext cx="21717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124200"/>
            <a:ext cx="2171700" cy="163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9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7342" y="1481138"/>
            <a:ext cx="588931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AABF-2543-4D60-963C-DCF18E62BEC7}" type="slidenum">
              <a:rPr lang="en-US" smtClean="0"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100" dirty="0"/>
              <a:t>https://www.cdc.gov/violenceprevention/acestudy/about.html</a:t>
            </a:r>
          </a:p>
        </p:txBody>
      </p:sp>
    </p:spTree>
    <p:extLst>
      <p:ext uri="{BB962C8B-B14F-4D97-AF65-F5344CB8AC3E}">
        <p14:creationId xmlns:p14="http://schemas.microsoft.com/office/powerpoint/2010/main" val="1210974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BC2CF80-6C2B-4F54-BC1C-0BBDE2552278}" type="slidenum">
              <a:rPr lang="en-US" smtClean="0">
                <a:latin typeface="Franklin Gothic Book"/>
                <a:ea typeface="ＭＳ Ｐゴシック"/>
                <a:cs typeface="ＭＳ Ｐゴシック"/>
              </a:rPr>
              <a:pPr/>
              <a:t>11</a:t>
            </a:fld>
            <a:endParaRPr lang="en-US" smtClean="0">
              <a:latin typeface="Franklin Gothic Book"/>
              <a:ea typeface="ＭＳ Ｐゴシック"/>
              <a:cs typeface="ＭＳ Ｐゴシック"/>
            </a:endParaRPr>
          </a:p>
        </p:txBody>
      </p:sp>
      <p:sp>
        <p:nvSpPr>
          <p:cNvPr id="2334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936625"/>
            <a:ext cx="8458200" cy="51657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5000"/>
              </a:lnSpc>
              <a:spcAft>
                <a:spcPct val="65000"/>
              </a:spcAft>
            </a:pPr>
            <a:r>
              <a:rPr lang="en-US" sz="2800" dirty="0" smtClean="0">
                <a:ea typeface="ＭＳ Ｐゴシック"/>
                <a:cs typeface="ＭＳ Ｐゴシック"/>
              </a:rPr>
              <a:t>Trauma reminders:</a:t>
            </a:r>
          </a:p>
          <a:p>
            <a:pPr lvl="1" eaLnBrk="1" hangingPunct="1">
              <a:lnSpc>
                <a:spcPct val="95000"/>
              </a:lnSpc>
              <a:spcAft>
                <a:spcPct val="65000"/>
              </a:spcAft>
            </a:pPr>
            <a:r>
              <a:rPr lang="en-US" dirty="0" smtClean="0">
                <a:ea typeface="ＭＳ Ｐゴシック"/>
              </a:rPr>
              <a:t>When faced with people, situations, places, or things that remind them of traumatic events, children and parents may experience intense and disturbing feelings tied to the original trauma. </a:t>
            </a:r>
          </a:p>
          <a:p>
            <a:pPr lvl="1" eaLnBrk="1" hangingPunct="1">
              <a:lnSpc>
                <a:spcPct val="95000"/>
              </a:lnSpc>
              <a:spcAft>
                <a:spcPct val="65000"/>
              </a:spcAft>
            </a:pPr>
            <a:r>
              <a:rPr lang="en-US" dirty="0" smtClean="0">
                <a:ea typeface="ＭＳ Ｐゴシック"/>
              </a:rPr>
              <a:t>These “trauma reminders” can lead to behaviors that seem out of place, but were appropriate—and perhaps even helpful—at the time of the original traumatic event. </a:t>
            </a:r>
          </a:p>
          <a:p>
            <a:pPr eaLnBrk="1" hangingPunct="1">
              <a:lnSpc>
                <a:spcPct val="95000"/>
              </a:lnSpc>
              <a:spcAft>
                <a:spcPct val="65000"/>
              </a:spcAft>
            </a:pPr>
            <a:r>
              <a:rPr lang="en-US" sz="2800" dirty="0" smtClean="0">
                <a:ea typeface="ＭＳ Ｐゴシック"/>
                <a:cs typeface="ＭＳ Ｐゴシック"/>
              </a:rPr>
              <a:t>Reenactment behaviors in children and parents: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Are familiar and helped them survive in other relationships</a:t>
            </a:r>
          </a:p>
          <a:p>
            <a:pPr lvl="1" eaLnBrk="1" hangingPunct="1"/>
            <a:r>
              <a:rPr lang="ja-JP" altLang="en-US" dirty="0" smtClean="0">
                <a:ea typeface="ＭＳ Ｐゴシック"/>
              </a:rPr>
              <a:t>“</a:t>
            </a:r>
            <a:r>
              <a:rPr lang="en-US" altLang="ja-JP" dirty="0" smtClean="0">
                <a:ea typeface="ＭＳ Ｐゴシック"/>
              </a:rPr>
              <a:t>Prove</a:t>
            </a:r>
            <a:r>
              <a:rPr lang="ja-JP" altLang="en-US" dirty="0" smtClean="0">
                <a:ea typeface="ＭＳ Ｐゴシック"/>
              </a:rPr>
              <a:t>”</a:t>
            </a:r>
            <a:r>
              <a:rPr lang="en-US" altLang="ja-JP" dirty="0" smtClean="0">
                <a:ea typeface="ＭＳ Ｐゴシック"/>
              </a:rPr>
              <a:t> their negative beliefs and expectations 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Help them vent frustration, anger, and anxiety</a:t>
            </a:r>
          </a:p>
          <a:p>
            <a:pPr lvl="1" eaLnBrk="1" hangingPunct="1">
              <a:spcAft>
                <a:spcPct val="75000"/>
              </a:spcAft>
            </a:pPr>
            <a:r>
              <a:rPr lang="en-US" dirty="0" smtClean="0">
                <a:ea typeface="ＭＳ Ｐゴシック"/>
              </a:rPr>
              <a:t>Give them a sense of mastery over the old traumas</a:t>
            </a:r>
          </a:p>
          <a:p>
            <a:pPr eaLnBrk="1" hangingPunct="1">
              <a:lnSpc>
                <a:spcPct val="95000"/>
              </a:lnSpc>
              <a:spcAft>
                <a:spcPct val="65000"/>
              </a:spcAft>
            </a:pPr>
            <a:endParaRPr lang="en-US" dirty="0" smtClean="0">
              <a:ea typeface="ＭＳ Ｐゴシック"/>
              <a:cs typeface="ＭＳ Ｐゴシック"/>
            </a:endParaRPr>
          </a:p>
          <a:p>
            <a:pPr eaLnBrk="1" hangingPunct="1">
              <a:lnSpc>
                <a:spcPct val="95000"/>
              </a:lnSpc>
              <a:spcAft>
                <a:spcPct val="65000"/>
              </a:spcAft>
            </a:pPr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233475" name="Rectangle 2"/>
          <p:cNvSpPr>
            <a:spLocks noChangeArrowheads="1"/>
          </p:cNvSpPr>
          <p:nvPr/>
        </p:nvSpPr>
        <p:spPr bwMode="auto">
          <a:xfrm>
            <a:off x="457200" y="92075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ea typeface="ＭＳ Ｐゴシック"/>
              </a:rPr>
              <a:t>Understanding </a:t>
            </a:r>
            <a:r>
              <a:rPr lang="en-US" sz="2400" b="1" dirty="0">
                <a:ea typeface="ＭＳ Ｐゴシック"/>
              </a:rPr>
              <a:t>Trauma Reminders  </a:t>
            </a:r>
          </a:p>
        </p:txBody>
      </p:sp>
    </p:spTree>
    <p:extLst>
      <p:ext uri="{BB962C8B-B14F-4D97-AF65-F5344CB8AC3E}">
        <p14:creationId xmlns:p14="http://schemas.microsoft.com/office/powerpoint/2010/main" val="2033013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C09A00F-DE73-4690-84AC-71FDB3E2C1F8}" type="slidenum">
              <a:rPr lang="en-US" smtClean="0">
                <a:latin typeface="Franklin Gothic Book"/>
                <a:ea typeface="ＭＳ Ｐゴシック"/>
                <a:cs typeface="ＭＳ Ｐゴシック"/>
              </a:rPr>
              <a:pPr/>
              <a:t>12</a:t>
            </a:fld>
            <a:endParaRPr lang="en-US" smtClean="0">
              <a:latin typeface="Franklin Gothic Book"/>
              <a:ea typeface="ＭＳ Ｐゴシック"/>
              <a:cs typeface="ＭＳ Ｐゴシック"/>
            </a:endParaRPr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92075"/>
            <a:ext cx="84582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cs typeface="+mj-cs"/>
              </a:rPr>
              <a:t>Trauma and the </a:t>
            </a:r>
            <a:r>
              <a:rPr lang="en-US" b="1" dirty="0" smtClean="0">
                <a:cs typeface="+mj-cs"/>
              </a:rPr>
              <a:t>Brain</a:t>
            </a:r>
            <a:endParaRPr lang="en-US" b="1" dirty="0">
              <a:cs typeface="+mj-cs"/>
            </a:endParaRP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96963"/>
            <a:ext cx="8458200" cy="4724400"/>
          </a:xfrm>
        </p:spPr>
        <p:txBody>
          <a:bodyPr>
            <a:normAutofit/>
          </a:bodyPr>
          <a:lstStyle/>
          <a:p>
            <a:pPr eaLnBrk="1" hangingPunct="1">
              <a:spcAft>
                <a:spcPct val="50000"/>
              </a:spcAft>
            </a:pPr>
            <a:endParaRPr lang="en-US" sz="2400" dirty="0" smtClean="0">
              <a:ea typeface="ＭＳ Ｐゴシック"/>
              <a:cs typeface="ＭＳ Ｐゴシック"/>
            </a:endParaRPr>
          </a:p>
          <a:p>
            <a:pPr eaLnBrk="1" hangingPunct="1">
              <a:spcAft>
                <a:spcPct val="50000"/>
              </a:spcAft>
            </a:pPr>
            <a:r>
              <a:rPr lang="en-US" sz="2400" dirty="0" smtClean="0">
                <a:ea typeface="ＭＳ Ｐゴシック"/>
                <a:cs typeface="ＭＳ Ｐゴシック"/>
              </a:rPr>
              <a:t>Trauma can have serious consequences for the brain.</a:t>
            </a:r>
          </a:p>
          <a:p>
            <a:pPr eaLnBrk="1" hangingPunct="1">
              <a:spcAft>
                <a:spcPct val="50000"/>
              </a:spcAft>
            </a:pPr>
            <a:r>
              <a:rPr lang="en-US" sz="2400" dirty="0" smtClean="0">
                <a:ea typeface="ＭＳ Ｐゴシック"/>
                <a:cs typeface="ＭＳ Ｐゴシック"/>
              </a:rPr>
              <a:t>Trauma can adversely affect brain development.</a:t>
            </a:r>
          </a:p>
          <a:p>
            <a:pPr eaLnBrk="1" hangingPunct="1">
              <a:spcAft>
                <a:spcPct val="50000"/>
              </a:spcAft>
            </a:pPr>
            <a:r>
              <a:rPr lang="en-US" sz="2400" dirty="0" smtClean="0">
                <a:ea typeface="ＭＳ Ｐゴシック"/>
                <a:cs typeface="ＭＳ Ｐゴシック"/>
              </a:rPr>
              <a:t>Trauma-exposed children and adolescents display changes in their levels of stress hormones similar to those seen in </a:t>
            </a:r>
            <a:r>
              <a:rPr lang="en-US" sz="2400" b="1" dirty="0" smtClean="0">
                <a:ea typeface="ＭＳ Ｐゴシック"/>
                <a:cs typeface="ＭＳ Ｐゴシック"/>
              </a:rPr>
              <a:t>combat veterans</a:t>
            </a:r>
            <a:r>
              <a:rPr lang="en-US" sz="2400" dirty="0" smtClean="0">
                <a:ea typeface="ＭＳ Ｐゴシック"/>
                <a:cs typeface="ＭＳ Ｐゴシック"/>
              </a:rPr>
              <a:t>. </a:t>
            </a:r>
          </a:p>
        </p:txBody>
      </p:sp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457200" y="5715000"/>
            <a:ext cx="8458200" cy="36930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16" tIns="45708" rIns="91416" bIns="4570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0" dirty="0" smtClean="0">
                <a:solidFill>
                  <a:srgbClr val="FF0000"/>
                </a:solidFill>
                <a:latin typeface="Franklin Gothic Book"/>
              </a:rPr>
              <a:t>Source: </a:t>
            </a:r>
            <a:r>
              <a:rPr lang="en-US" sz="900" b="0" dirty="0" err="1" smtClean="0">
                <a:solidFill>
                  <a:srgbClr val="FF0000"/>
                </a:solidFill>
                <a:latin typeface="Franklin Gothic Book"/>
              </a:rPr>
              <a:t>Pynoos</a:t>
            </a:r>
            <a:r>
              <a:rPr lang="en-US" sz="900" b="0" dirty="0">
                <a:solidFill>
                  <a:srgbClr val="FF0000"/>
                </a:solidFill>
                <a:latin typeface="Franklin Gothic Book"/>
              </a:rPr>
              <a:t>, R. S., Steinberg, A. M., </a:t>
            </a:r>
            <a:r>
              <a:rPr lang="en-US" sz="900" b="0" dirty="0" err="1">
                <a:solidFill>
                  <a:srgbClr val="FF0000"/>
                </a:solidFill>
                <a:latin typeface="Franklin Gothic Book"/>
              </a:rPr>
              <a:t>Ornitz</a:t>
            </a:r>
            <a:r>
              <a:rPr lang="en-US" sz="900" b="0" dirty="0">
                <a:solidFill>
                  <a:srgbClr val="FF0000"/>
                </a:solidFill>
                <a:latin typeface="Franklin Gothic Book"/>
              </a:rPr>
              <a:t>, E. M., &amp; </a:t>
            </a:r>
            <a:r>
              <a:rPr lang="en-US" sz="900" b="0" dirty="0" err="1">
                <a:solidFill>
                  <a:srgbClr val="FF0000"/>
                </a:solidFill>
                <a:latin typeface="Franklin Gothic Book"/>
              </a:rPr>
              <a:t>Goenjian</a:t>
            </a:r>
            <a:r>
              <a:rPr lang="en-US" sz="900" b="0" dirty="0">
                <a:solidFill>
                  <a:srgbClr val="FF0000"/>
                </a:solidFill>
                <a:latin typeface="Franklin Gothic Book"/>
              </a:rPr>
              <a:t>, A. K. (1997</a:t>
            </a:r>
            <a:r>
              <a:rPr lang="en-US" sz="900" b="0" dirty="0" smtClean="0">
                <a:solidFill>
                  <a:srgbClr val="FF0000"/>
                </a:solidFill>
                <a:latin typeface="Franklin Gothic Book"/>
              </a:rPr>
              <a:t>). </a:t>
            </a:r>
            <a:r>
              <a:rPr lang="en-US" sz="900" b="0" dirty="0">
                <a:solidFill>
                  <a:srgbClr val="FF0000"/>
                </a:solidFill>
                <a:latin typeface="Franklin Gothic Book"/>
              </a:rPr>
              <a:t>Issues in the developmental neurobiology of traumatic stress. </a:t>
            </a:r>
            <a:r>
              <a:rPr lang="en-US" sz="900" b="0" i="1" dirty="0">
                <a:solidFill>
                  <a:srgbClr val="FF0000"/>
                </a:solidFill>
                <a:latin typeface="Franklin Gothic Book"/>
              </a:rPr>
              <a:t>Annals of the New York Academy of Sciences,</a:t>
            </a:r>
            <a:r>
              <a:rPr lang="en-US" sz="900" b="0" dirty="0">
                <a:solidFill>
                  <a:srgbClr val="FF0000"/>
                </a:solidFill>
                <a:latin typeface="Franklin Gothic Book"/>
              </a:rPr>
              <a:t> </a:t>
            </a:r>
            <a:r>
              <a:rPr lang="en-US" sz="900" b="0" i="1" dirty="0">
                <a:solidFill>
                  <a:srgbClr val="FF0000"/>
                </a:solidFill>
                <a:latin typeface="Franklin Gothic Book"/>
              </a:rPr>
              <a:t>821,</a:t>
            </a:r>
            <a:r>
              <a:rPr lang="en-US" sz="900" b="0" dirty="0">
                <a:solidFill>
                  <a:srgbClr val="FF0000"/>
                </a:solidFill>
                <a:latin typeface="Franklin Gothic Book"/>
              </a:rPr>
              <a:t> 176-193.</a:t>
            </a:r>
          </a:p>
        </p:txBody>
      </p:sp>
    </p:spTree>
    <p:extLst>
      <p:ext uri="{BB962C8B-B14F-4D97-AF65-F5344CB8AC3E}">
        <p14:creationId xmlns:p14="http://schemas.microsoft.com/office/powerpoint/2010/main" val="2316947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5" name="Picture 2" descr="Brainpic"/>
          <p:cNvPicPr>
            <a:picLocks noChangeAspect="1" noChangeArrowheads="1"/>
          </p:cNvPicPr>
          <p:nvPr/>
        </p:nvPicPr>
        <p:blipFill>
          <a:blip r:embed="rId3" cstate="print"/>
          <a:srcRect l="3906" t="13063" r="3523" b="9161"/>
          <a:stretch>
            <a:fillRect/>
          </a:stretch>
        </p:blipFill>
        <p:spPr bwMode="auto">
          <a:xfrm>
            <a:off x="990600" y="1422603"/>
            <a:ext cx="7200900" cy="4517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757DD78-2AF8-4BD2-A58D-C468482641C7}" type="slidenum">
              <a:rPr lang="en-US" smtClean="0">
                <a:latin typeface="Franklin Gothic Book"/>
                <a:ea typeface="ＭＳ Ｐゴシック"/>
                <a:cs typeface="ＭＳ Ｐゴシック"/>
              </a:rPr>
              <a:pPr/>
              <a:t>13</a:t>
            </a:fld>
            <a:endParaRPr lang="en-US" smtClean="0">
              <a:latin typeface="Franklin Gothic Book"/>
              <a:ea typeface="ＭＳ Ｐゴシック"/>
              <a:cs typeface="ＭＳ Ｐゴシック"/>
            </a:endParaRPr>
          </a:p>
        </p:txBody>
      </p:sp>
      <p:sp>
        <p:nvSpPr>
          <p:cNvPr id="13926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ea typeface="ＭＳ Ｐゴシック"/>
                <a:cs typeface="ＭＳ Ｐゴシック"/>
              </a:rPr>
              <a:t>Impact of Extreme Deprivation on Brain Development</a:t>
            </a:r>
          </a:p>
        </p:txBody>
      </p:sp>
    </p:spTree>
    <p:extLst>
      <p:ext uri="{BB962C8B-B14F-4D97-AF65-F5344CB8AC3E}">
        <p14:creationId xmlns:p14="http://schemas.microsoft.com/office/powerpoint/2010/main" val="3333468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Session 2:  Trauma </a:t>
            </a:r>
            <a:r>
              <a:rPr lang="en-US" dirty="0"/>
              <a:t>E</a:t>
            </a:r>
            <a:r>
              <a:rPr lang="en-US" dirty="0" smtClean="0"/>
              <a:t>ffects per Age / Stage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Psychological and Behavioral Impact of Trauma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AABF-2543-4D60-963C-DCF18E62BE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0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Separation Anxiety </a:t>
            </a:r>
          </a:p>
          <a:p>
            <a:r>
              <a:rPr lang="en-US" dirty="0" smtClean="0"/>
              <a:t>Regression in previously mastered stages of development</a:t>
            </a:r>
          </a:p>
          <a:p>
            <a:r>
              <a:rPr lang="en-US" dirty="0" smtClean="0"/>
              <a:t>Recreating the traumatic event</a:t>
            </a:r>
          </a:p>
          <a:p>
            <a:r>
              <a:rPr lang="en-US" dirty="0" smtClean="0"/>
              <a:t>Difficulty at naptime or bedtime</a:t>
            </a:r>
          </a:p>
          <a:p>
            <a:r>
              <a:rPr lang="en-US" dirty="0" smtClean="0"/>
              <a:t>Increased somatic complaints</a:t>
            </a:r>
          </a:p>
          <a:p>
            <a:r>
              <a:rPr lang="en-US" dirty="0" smtClean="0"/>
              <a:t>Changes in behavior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AABF-2543-4D60-963C-DCF18E62BEC7}" type="slidenum">
              <a:rPr lang="en-US" smtClean="0"/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Preschool Aged Children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045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Over and under reacting to physical contact, bright lighting, sudden movements, or loud sounds</a:t>
            </a:r>
          </a:p>
          <a:p>
            <a:r>
              <a:rPr lang="en-US" dirty="0" smtClean="0"/>
              <a:t>Increased distress</a:t>
            </a:r>
          </a:p>
          <a:p>
            <a:r>
              <a:rPr lang="en-US" dirty="0" smtClean="0"/>
              <a:t>Anxiety, fear, and worry about safety of self and others</a:t>
            </a:r>
          </a:p>
          <a:p>
            <a:r>
              <a:rPr lang="en-US" dirty="0" smtClean="0"/>
              <a:t>Worry about recurrence of the traumatic event</a:t>
            </a:r>
          </a:p>
          <a:p>
            <a:r>
              <a:rPr lang="en-US" dirty="0" smtClean="0"/>
              <a:t>New fears</a:t>
            </a:r>
          </a:p>
          <a:p>
            <a:r>
              <a:rPr lang="en-US" dirty="0" smtClean="0"/>
              <a:t>Statements and Questions about death and dying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AABF-2543-4D60-963C-DCF18E62BEC7}" type="slidenum">
              <a:rPr lang="en-US" smtClean="0"/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Preschool Aged Children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326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Anxiety, fear, and worry about safety of self and others </a:t>
            </a:r>
            <a:endParaRPr lang="en-US" dirty="0" smtClean="0"/>
          </a:p>
          <a:p>
            <a:r>
              <a:rPr lang="en-US" dirty="0" smtClean="0"/>
              <a:t>Worry </a:t>
            </a:r>
            <a:r>
              <a:rPr lang="en-US" dirty="0"/>
              <a:t>about recurrence of violence</a:t>
            </a:r>
          </a:p>
          <a:p>
            <a:r>
              <a:rPr lang="en-US" dirty="0" smtClean="0"/>
              <a:t>Increased </a:t>
            </a:r>
            <a:r>
              <a:rPr lang="en-US" dirty="0"/>
              <a:t>distress </a:t>
            </a:r>
            <a:endParaRPr lang="en-US" dirty="0" smtClean="0"/>
          </a:p>
          <a:p>
            <a:r>
              <a:rPr lang="en-US" dirty="0" smtClean="0"/>
              <a:t>Changes </a:t>
            </a:r>
            <a:r>
              <a:rPr lang="en-US" dirty="0"/>
              <a:t>in behavior:</a:t>
            </a:r>
          </a:p>
          <a:p>
            <a:pPr marL="36576" indent="0">
              <a:buNone/>
            </a:pPr>
            <a:r>
              <a:rPr lang="en-US" dirty="0" smtClean="0"/>
              <a:t>	Increase </a:t>
            </a:r>
            <a:r>
              <a:rPr lang="en-US" dirty="0"/>
              <a:t>in activity level</a:t>
            </a:r>
          </a:p>
          <a:p>
            <a:pPr marL="36576" indent="0">
              <a:buNone/>
            </a:pPr>
            <a:r>
              <a:rPr lang="en-US" dirty="0" smtClean="0"/>
              <a:t>	Decreased </a:t>
            </a:r>
            <a:r>
              <a:rPr lang="en-US" dirty="0"/>
              <a:t>attention and/or </a:t>
            </a:r>
            <a:r>
              <a:rPr lang="en-US" dirty="0" smtClean="0"/>
              <a:t>			concentration</a:t>
            </a:r>
            <a:endParaRPr lang="en-US" dirty="0"/>
          </a:p>
          <a:p>
            <a:pPr marL="36576" indent="0">
              <a:buNone/>
            </a:pPr>
            <a:r>
              <a:rPr lang="en-US" dirty="0" smtClean="0"/>
              <a:t>	Withdrawal </a:t>
            </a:r>
            <a:r>
              <a:rPr lang="en-US" dirty="0"/>
              <a:t>from others or activities</a:t>
            </a:r>
          </a:p>
          <a:p>
            <a:pPr marL="36576" indent="0">
              <a:buNone/>
            </a:pPr>
            <a:r>
              <a:rPr lang="en-US" dirty="0" smtClean="0"/>
              <a:t>	Angry </a:t>
            </a:r>
            <a:r>
              <a:rPr lang="en-US" dirty="0"/>
              <a:t>outbursts and/or </a:t>
            </a:r>
            <a:r>
              <a:rPr lang="en-US" dirty="0" smtClean="0"/>
              <a:t>aggression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AABF-2543-4D60-963C-DCF18E62BEC7}" type="slidenum">
              <a:rPr lang="en-US" smtClean="0"/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Elementary School Children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926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Absenteeism</a:t>
            </a:r>
            <a:endParaRPr lang="en-US" dirty="0"/>
          </a:p>
          <a:p>
            <a:r>
              <a:rPr lang="en-US" dirty="0" smtClean="0"/>
              <a:t>Distrust </a:t>
            </a:r>
            <a:r>
              <a:rPr lang="en-US" dirty="0"/>
              <a:t>of others, affecting how children interact with both adults and peers</a:t>
            </a:r>
          </a:p>
          <a:p>
            <a:r>
              <a:rPr lang="en-US" dirty="0" smtClean="0"/>
              <a:t>A </a:t>
            </a:r>
            <a:r>
              <a:rPr lang="en-US" dirty="0"/>
              <a:t>change in ability to interpret and respond appropriately to social cues</a:t>
            </a:r>
          </a:p>
          <a:p>
            <a:r>
              <a:rPr lang="en-US" dirty="0" smtClean="0"/>
              <a:t>Increased </a:t>
            </a:r>
            <a:r>
              <a:rPr lang="en-US" dirty="0"/>
              <a:t>somatic complaints </a:t>
            </a:r>
            <a:endParaRPr lang="en-US" dirty="0" smtClean="0"/>
          </a:p>
          <a:p>
            <a:r>
              <a:rPr lang="en-US" dirty="0" smtClean="0"/>
              <a:t>Changes </a:t>
            </a:r>
            <a:r>
              <a:rPr lang="en-US" dirty="0"/>
              <a:t>in school performance</a:t>
            </a:r>
          </a:p>
          <a:p>
            <a:r>
              <a:rPr lang="en-US" dirty="0" smtClean="0"/>
              <a:t>Recreating </a:t>
            </a:r>
            <a:r>
              <a:rPr lang="en-US" dirty="0"/>
              <a:t>the event </a:t>
            </a:r>
            <a:endParaRPr lang="en-US" dirty="0" smtClean="0"/>
          </a:p>
          <a:p>
            <a:r>
              <a:rPr lang="en-US" dirty="0" smtClean="0"/>
              <a:t>Over- </a:t>
            </a:r>
            <a:r>
              <a:rPr lang="en-US" dirty="0"/>
              <a:t>or under-reacting to bells, physical contact, doors slamming, sirens, lighting, sudden </a:t>
            </a:r>
            <a:r>
              <a:rPr lang="en-US" dirty="0" smtClean="0"/>
              <a:t>movements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AABF-2543-4D60-963C-DCF18E62BEC7}" type="slidenum">
              <a:rPr lang="en-US" smtClean="0"/>
              <a:t>18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Elementary School Children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795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Statements </a:t>
            </a:r>
            <a:r>
              <a:rPr lang="en-US" dirty="0"/>
              <a:t>and questions about death and dying</a:t>
            </a:r>
          </a:p>
          <a:p>
            <a:r>
              <a:rPr lang="en-US" dirty="0" smtClean="0"/>
              <a:t>Difficulty </a:t>
            </a:r>
            <a:r>
              <a:rPr lang="en-US" dirty="0"/>
              <a:t>with authority, redirection, or criticism</a:t>
            </a:r>
          </a:p>
          <a:p>
            <a:r>
              <a:rPr lang="en-US" dirty="0" smtClean="0"/>
              <a:t>Re-experiencing </a:t>
            </a:r>
            <a:r>
              <a:rPr lang="en-US" dirty="0"/>
              <a:t>the trauma </a:t>
            </a:r>
            <a:endParaRPr lang="en-US" dirty="0" smtClean="0"/>
          </a:p>
          <a:p>
            <a:r>
              <a:rPr lang="en-US" dirty="0" smtClean="0"/>
              <a:t>Hyperarousal</a:t>
            </a:r>
            <a:endParaRPr lang="en-US" dirty="0"/>
          </a:p>
          <a:p>
            <a:r>
              <a:rPr lang="en-US" dirty="0" smtClean="0"/>
              <a:t>Avoidance </a:t>
            </a:r>
            <a:r>
              <a:rPr lang="en-US" dirty="0"/>
              <a:t>behaviors </a:t>
            </a:r>
            <a:endParaRPr lang="en-US" dirty="0" smtClean="0"/>
          </a:p>
          <a:p>
            <a:r>
              <a:rPr lang="en-US" dirty="0" smtClean="0"/>
              <a:t>Emotional </a:t>
            </a:r>
            <a:r>
              <a:rPr lang="en-US" dirty="0"/>
              <a:t>numbing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AABF-2543-4D60-963C-DCF18E62BEC7}" type="slidenum">
              <a:rPr lang="en-US" smtClean="0"/>
              <a:t>19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Elementary School Children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555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Session 1:  </a:t>
            </a:r>
            <a:br>
              <a:rPr lang="en-US" dirty="0" smtClean="0"/>
            </a:br>
            <a:r>
              <a:rPr lang="en-US" dirty="0" smtClean="0"/>
              <a:t>Trauma Facts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604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Anxiety, fear, and worry about safety of self and others</a:t>
            </a:r>
          </a:p>
          <a:p>
            <a:r>
              <a:rPr lang="en-US" dirty="0" smtClean="0"/>
              <a:t>Worry </a:t>
            </a:r>
            <a:r>
              <a:rPr lang="en-US" dirty="0"/>
              <a:t>about recurrence or consequences of violence</a:t>
            </a:r>
          </a:p>
          <a:p>
            <a:r>
              <a:rPr lang="en-US" dirty="0" smtClean="0"/>
              <a:t>Decreased </a:t>
            </a:r>
            <a:r>
              <a:rPr lang="en-US" dirty="0"/>
              <a:t>attention and/or concentration</a:t>
            </a:r>
          </a:p>
          <a:p>
            <a:r>
              <a:rPr lang="en-US" dirty="0" smtClean="0"/>
              <a:t>Increase </a:t>
            </a:r>
            <a:r>
              <a:rPr lang="en-US" dirty="0"/>
              <a:t>in activity level</a:t>
            </a:r>
          </a:p>
          <a:p>
            <a:r>
              <a:rPr lang="en-US" dirty="0" smtClean="0"/>
              <a:t>Change </a:t>
            </a:r>
            <a:r>
              <a:rPr lang="en-US" dirty="0"/>
              <a:t>in academic performance</a:t>
            </a:r>
          </a:p>
          <a:p>
            <a:r>
              <a:rPr lang="en-US" dirty="0" smtClean="0"/>
              <a:t>Irritability </a:t>
            </a:r>
            <a:r>
              <a:rPr lang="en-US" dirty="0"/>
              <a:t>with friends, teachers, </a:t>
            </a:r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AABF-2543-4D60-963C-DCF18E62BEC7}" type="slidenum">
              <a:rPr lang="en-US" smtClean="0"/>
              <a:t>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School Children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59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Angry </a:t>
            </a:r>
            <a:r>
              <a:rPr lang="en-US" dirty="0"/>
              <a:t>outbursts and/or aggression</a:t>
            </a:r>
          </a:p>
          <a:p>
            <a:r>
              <a:rPr lang="en-US" dirty="0" smtClean="0"/>
              <a:t>Withdrawal </a:t>
            </a:r>
            <a:r>
              <a:rPr lang="en-US" dirty="0"/>
              <a:t>from others or activities</a:t>
            </a:r>
          </a:p>
          <a:p>
            <a:r>
              <a:rPr lang="en-US" dirty="0" smtClean="0"/>
              <a:t>Absenteeism</a:t>
            </a:r>
            <a:endParaRPr lang="en-US" dirty="0"/>
          </a:p>
          <a:p>
            <a:r>
              <a:rPr lang="en-US" dirty="0" smtClean="0"/>
              <a:t>Increased </a:t>
            </a:r>
            <a:r>
              <a:rPr lang="en-US" dirty="0"/>
              <a:t>somatic complaints </a:t>
            </a:r>
            <a:endParaRPr lang="en-US" dirty="0" smtClean="0"/>
          </a:p>
          <a:p>
            <a:r>
              <a:rPr lang="en-US" dirty="0" smtClean="0"/>
              <a:t>Discomfort </a:t>
            </a:r>
            <a:r>
              <a:rPr lang="en-US" dirty="0"/>
              <a:t>with feelings (such as troubling thoughts of revenge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AABF-2543-4D60-963C-DCF18E62BEC7}" type="slidenum">
              <a:rPr lang="en-US" smtClean="0"/>
              <a:t>21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School Children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399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Repeated </a:t>
            </a:r>
            <a:r>
              <a:rPr lang="en-US" dirty="0"/>
              <a:t>discussion of event and focus on specific details of what happened</a:t>
            </a:r>
          </a:p>
          <a:p>
            <a:r>
              <a:rPr lang="en-US" dirty="0" smtClean="0"/>
              <a:t>Over- </a:t>
            </a:r>
            <a:r>
              <a:rPr lang="en-US" dirty="0"/>
              <a:t>or under-reacting to bells, physical contact, doors slamming, sirens, lighting, sudden movements</a:t>
            </a:r>
          </a:p>
          <a:p>
            <a:r>
              <a:rPr lang="en-US" dirty="0" smtClean="0"/>
              <a:t>Re-experiencing </a:t>
            </a:r>
            <a:r>
              <a:rPr lang="en-US" dirty="0"/>
              <a:t>the trauma </a:t>
            </a:r>
          </a:p>
          <a:p>
            <a:r>
              <a:rPr lang="en-US" dirty="0" smtClean="0"/>
              <a:t>Hyperarousal </a:t>
            </a:r>
          </a:p>
          <a:p>
            <a:r>
              <a:rPr lang="en-US" dirty="0" smtClean="0"/>
              <a:t>Avoidance behaviors</a:t>
            </a:r>
            <a:endParaRPr lang="en-US" dirty="0"/>
          </a:p>
          <a:p>
            <a:r>
              <a:rPr lang="en-US" dirty="0" smtClean="0"/>
              <a:t>Emotional numbing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AABF-2543-4D60-963C-DCF18E62BEC7}" type="slidenum">
              <a:rPr lang="en-US" smtClean="0"/>
              <a:t>22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School Children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724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Anxiety, fear, and worry about safety of self and others</a:t>
            </a:r>
          </a:p>
          <a:p>
            <a:r>
              <a:rPr lang="en-US" dirty="0" smtClean="0"/>
              <a:t>Worry </a:t>
            </a:r>
            <a:r>
              <a:rPr lang="en-US" dirty="0"/>
              <a:t>about recurrence or consequences of violence</a:t>
            </a:r>
          </a:p>
          <a:p>
            <a:r>
              <a:rPr lang="en-US" dirty="0" smtClean="0"/>
              <a:t>Changes </a:t>
            </a:r>
            <a:r>
              <a:rPr lang="en-US" dirty="0"/>
              <a:t>in behavior:</a:t>
            </a:r>
          </a:p>
          <a:p>
            <a:pPr lvl="1"/>
            <a:r>
              <a:rPr lang="en-US" dirty="0" smtClean="0"/>
              <a:t>Withdrawal </a:t>
            </a:r>
            <a:r>
              <a:rPr lang="en-US" dirty="0"/>
              <a:t>from others or activities</a:t>
            </a:r>
          </a:p>
          <a:p>
            <a:pPr lvl="1"/>
            <a:r>
              <a:rPr lang="en-US" dirty="0" smtClean="0"/>
              <a:t>Irritability </a:t>
            </a:r>
            <a:r>
              <a:rPr lang="en-US" dirty="0"/>
              <a:t>with friends, teachers, events</a:t>
            </a:r>
          </a:p>
          <a:p>
            <a:pPr lvl="1"/>
            <a:r>
              <a:rPr lang="en-US" dirty="0" smtClean="0"/>
              <a:t>Angry </a:t>
            </a:r>
            <a:r>
              <a:rPr lang="en-US" dirty="0"/>
              <a:t>outbursts and/or aggression</a:t>
            </a:r>
          </a:p>
          <a:p>
            <a:pPr lvl="1"/>
            <a:r>
              <a:rPr lang="en-US" dirty="0" smtClean="0"/>
              <a:t>Change </a:t>
            </a:r>
            <a:r>
              <a:rPr lang="en-US" dirty="0"/>
              <a:t>in academic performance</a:t>
            </a:r>
          </a:p>
          <a:p>
            <a:pPr lvl="1"/>
            <a:r>
              <a:rPr lang="en-US" dirty="0" smtClean="0"/>
              <a:t>Decreased </a:t>
            </a:r>
            <a:r>
              <a:rPr lang="en-US" dirty="0"/>
              <a:t>attention and/or concentration</a:t>
            </a:r>
          </a:p>
          <a:p>
            <a:pPr lvl="1"/>
            <a:r>
              <a:rPr lang="en-US" dirty="0" smtClean="0"/>
              <a:t>Increase </a:t>
            </a:r>
            <a:r>
              <a:rPr lang="en-US" dirty="0"/>
              <a:t>in activity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AABF-2543-4D60-963C-DCF18E62BEC7}" type="slidenum">
              <a:rPr lang="en-US" smtClean="0"/>
              <a:t>23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 Children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6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Absenteeism</a:t>
            </a:r>
            <a:endParaRPr lang="en-US" dirty="0"/>
          </a:p>
          <a:p>
            <a:r>
              <a:rPr lang="en-US" dirty="0" smtClean="0"/>
              <a:t>Increase </a:t>
            </a:r>
            <a:r>
              <a:rPr lang="en-US" dirty="0"/>
              <a:t>in impulsivity, risk-taking behavior</a:t>
            </a:r>
          </a:p>
          <a:p>
            <a:r>
              <a:rPr lang="en-US" dirty="0" smtClean="0"/>
              <a:t>Discomfort </a:t>
            </a:r>
            <a:r>
              <a:rPr lang="en-US" dirty="0"/>
              <a:t>with feelings </a:t>
            </a:r>
            <a:endParaRPr lang="en-US" dirty="0" smtClean="0"/>
          </a:p>
          <a:p>
            <a:r>
              <a:rPr lang="en-US" dirty="0" smtClean="0"/>
              <a:t>Increased </a:t>
            </a:r>
            <a:r>
              <a:rPr lang="en-US" dirty="0"/>
              <a:t>risk for substance abuse</a:t>
            </a:r>
          </a:p>
          <a:p>
            <a:r>
              <a:rPr lang="en-US" dirty="0" smtClean="0"/>
              <a:t>Discussion </a:t>
            </a:r>
            <a:r>
              <a:rPr lang="en-US" dirty="0"/>
              <a:t>of events and reviewing of details</a:t>
            </a:r>
          </a:p>
          <a:p>
            <a:r>
              <a:rPr lang="en-US" dirty="0" smtClean="0"/>
              <a:t>Negative </a:t>
            </a:r>
            <a:r>
              <a:rPr lang="en-US" dirty="0"/>
              <a:t>impact on issues of trust and perceptions of others</a:t>
            </a:r>
          </a:p>
          <a:p>
            <a:r>
              <a:rPr lang="en-US" dirty="0" smtClean="0"/>
              <a:t>Over- </a:t>
            </a:r>
            <a:r>
              <a:rPr lang="en-US" dirty="0"/>
              <a:t>or under-reacting to bells, physical contact, doors slamming, sirens, lighting, sudden </a:t>
            </a:r>
            <a:r>
              <a:rPr lang="en-US" dirty="0" smtClean="0"/>
              <a:t>movements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AABF-2543-4D60-963C-DCF18E62BEC7}" type="slidenum">
              <a:rPr lang="en-US" smtClean="0"/>
              <a:t>24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 Children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846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Repetitive </a:t>
            </a:r>
            <a:r>
              <a:rPr lang="en-US" dirty="0"/>
              <a:t>thoughts and comments about death or dying </a:t>
            </a:r>
          </a:p>
          <a:p>
            <a:r>
              <a:rPr lang="en-US" dirty="0" smtClean="0"/>
              <a:t>Heightened </a:t>
            </a:r>
            <a:r>
              <a:rPr lang="en-US" dirty="0"/>
              <a:t>difficulty with authority, redirection, or criticism</a:t>
            </a:r>
          </a:p>
          <a:p>
            <a:r>
              <a:rPr lang="en-US" dirty="0" smtClean="0"/>
              <a:t>Re-experiencing </a:t>
            </a:r>
            <a:r>
              <a:rPr lang="en-US" dirty="0"/>
              <a:t>the trauma </a:t>
            </a:r>
            <a:endParaRPr lang="en-US" dirty="0" smtClean="0"/>
          </a:p>
          <a:p>
            <a:r>
              <a:rPr lang="en-US" dirty="0" smtClean="0"/>
              <a:t>Hyperarousal </a:t>
            </a:r>
          </a:p>
          <a:p>
            <a:r>
              <a:rPr lang="en-US" dirty="0" smtClean="0"/>
              <a:t>Avoidance </a:t>
            </a:r>
            <a:r>
              <a:rPr lang="en-US" dirty="0"/>
              <a:t>behaviors </a:t>
            </a:r>
          </a:p>
          <a:p>
            <a:r>
              <a:rPr lang="en-US" dirty="0" smtClean="0"/>
              <a:t>Emotional numbing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AABF-2543-4D60-963C-DCF18E62BEC7}" type="slidenum">
              <a:rPr lang="en-US" smtClean="0"/>
              <a:t>25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 Children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808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Session 3:  What Can We Do To Help Traumatized Children</a:t>
            </a:r>
            <a:endParaRPr lang="en-US" sz="4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E9ABC-F681-44D9-9FAA-E8DE21CF663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2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Content Placeholder 2"/>
          <p:cNvSpPr>
            <a:spLocks noGrp="1"/>
          </p:cNvSpPr>
          <p:nvPr>
            <p:ph idx="1"/>
          </p:nvPr>
        </p:nvSpPr>
        <p:spPr>
          <a:xfrm>
            <a:off x="457200" y="1096963"/>
            <a:ext cx="8458200" cy="4191000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endParaRPr lang="en-US" dirty="0" smtClean="0">
              <a:cs typeface="+mn-cs"/>
            </a:endParaRPr>
          </a:p>
          <a:p>
            <a:pPr>
              <a:spcBef>
                <a:spcPts val="1200"/>
              </a:spcBef>
              <a:defRPr/>
            </a:pPr>
            <a:r>
              <a:rPr lang="en-US" dirty="0" smtClean="0">
                <a:cs typeface="+mn-cs"/>
              </a:rPr>
              <a:t>Resilience is the </a:t>
            </a:r>
            <a:r>
              <a:rPr lang="en-US" dirty="0">
                <a:cs typeface="+mn-cs"/>
              </a:rPr>
              <a:t>ability to overcome adversity and thrive in the face of risk.</a:t>
            </a:r>
          </a:p>
          <a:p>
            <a:pPr>
              <a:spcBef>
                <a:spcPts val="1200"/>
              </a:spcBef>
              <a:defRPr/>
            </a:pPr>
            <a:r>
              <a:rPr lang="en-US" dirty="0">
                <a:cs typeface="+mn-cs"/>
              </a:rPr>
              <a:t>Neuroplasticity allows for rewiring of neural connections through corrective relationships and </a:t>
            </a:r>
            <a:r>
              <a:rPr lang="en-US" dirty="0" smtClean="0">
                <a:cs typeface="+mn-cs"/>
              </a:rPr>
              <a:t>experiences. </a:t>
            </a:r>
          </a:p>
          <a:p>
            <a:pPr>
              <a:spcBef>
                <a:spcPts val="1200"/>
              </a:spcBef>
              <a:defRPr/>
            </a:pPr>
            <a:r>
              <a:rPr lang="en-US" dirty="0" smtClean="0">
                <a:cs typeface="+mn-cs"/>
              </a:rPr>
              <a:t>Children </a:t>
            </a:r>
            <a:r>
              <a:rPr lang="en-US" dirty="0">
                <a:cs typeface="+mn-cs"/>
              </a:rPr>
              <a:t>who have experienced trauma can therefore develop </a:t>
            </a:r>
            <a:r>
              <a:rPr lang="en-US" dirty="0" smtClean="0">
                <a:cs typeface="+mn-cs"/>
              </a:rPr>
              <a:t>resilience.</a:t>
            </a:r>
            <a:endParaRPr lang="en-US" dirty="0">
              <a:cs typeface="+mn-cs"/>
            </a:endParaRPr>
          </a:p>
        </p:txBody>
      </p:sp>
      <p:sp>
        <p:nvSpPr>
          <p:cNvPr id="2723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B3E5022-9F0D-4F56-BAB1-0D31F9B624A5}" type="slidenum">
              <a:rPr lang="en-US" smtClean="0">
                <a:latin typeface="Franklin Gothic Book"/>
                <a:ea typeface="ＭＳ Ｐゴシック"/>
                <a:cs typeface="ＭＳ Ｐゴシック"/>
              </a:rPr>
              <a:pPr/>
              <a:t>27</a:t>
            </a:fld>
            <a:endParaRPr lang="en-US" smtClean="0">
              <a:latin typeface="Franklin Gothic Book"/>
              <a:ea typeface="ＭＳ Ｐゴシック"/>
              <a:cs typeface="ＭＳ Ｐゴシック"/>
            </a:endParaRPr>
          </a:p>
        </p:txBody>
      </p:sp>
      <p:sp>
        <p:nvSpPr>
          <p:cNvPr id="149506" name="Title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458200" cy="83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 smtClean="0">
                <a:cs typeface="+mj-cs"/>
              </a:rPr>
              <a:t>Enhance </a:t>
            </a:r>
            <a:r>
              <a:rPr lang="en-US" sz="3600" b="1" dirty="0">
                <a:cs typeface="+mj-cs"/>
              </a:rPr>
              <a:t>Child Well-Being: Resilience</a:t>
            </a:r>
          </a:p>
        </p:txBody>
      </p:sp>
      <p:sp>
        <p:nvSpPr>
          <p:cNvPr id="272388" name="TextBox 6"/>
          <p:cNvSpPr txBox="1">
            <a:spLocks noChangeArrowheads="1"/>
          </p:cNvSpPr>
          <p:nvPr/>
        </p:nvSpPr>
        <p:spPr bwMode="auto">
          <a:xfrm>
            <a:off x="3352800" y="59436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5791200"/>
            <a:ext cx="8458200" cy="228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00" b="0" dirty="0">
                <a:solidFill>
                  <a:srgbClr val="FFFF00"/>
                </a:solidFill>
                <a:latin typeface="+mn-lt"/>
                <a:ea typeface="ＭＳ Ｐゴシック" charset="-128"/>
                <a:cs typeface="+mn-cs"/>
              </a:rPr>
              <a:t>Source: Van der </a:t>
            </a:r>
            <a:r>
              <a:rPr lang="en-US" sz="900" b="0" dirty="0" err="1">
                <a:solidFill>
                  <a:srgbClr val="FFFF00"/>
                </a:solidFill>
                <a:latin typeface="+mn-lt"/>
                <a:ea typeface="ＭＳ Ｐゴシック" charset="-128"/>
                <a:cs typeface="+mn-cs"/>
              </a:rPr>
              <a:t>Kolk</a:t>
            </a:r>
            <a:r>
              <a:rPr lang="en-US" sz="900" b="0" dirty="0">
                <a:solidFill>
                  <a:srgbClr val="FFFF00"/>
                </a:solidFill>
                <a:latin typeface="+mn-lt"/>
                <a:ea typeface="ＭＳ Ｐゴシック" charset="-128"/>
                <a:cs typeface="+mn-cs"/>
              </a:rPr>
              <a:t>, B. (2006). Clinical implications of neuroscience research in PTSD. </a:t>
            </a:r>
            <a:r>
              <a:rPr lang="en-US" sz="900" b="0" i="1" dirty="0">
                <a:solidFill>
                  <a:srgbClr val="FFFF00"/>
                </a:solidFill>
                <a:latin typeface="+mn-lt"/>
                <a:ea typeface="ＭＳ Ｐゴシック" charset="-128"/>
                <a:cs typeface="+mn-cs"/>
              </a:rPr>
              <a:t>Annals of the New York Academy of Sciences</a:t>
            </a:r>
            <a:r>
              <a:rPr lang="en-US" sz="900" b="0" dirty="0">
                <a:solidFill>
                  <a:srgbClr val="FFFF00"/>
                </a:solidFill>
                <a:latin typeface="+mn-lt"/>
                <a:ea typeface="ＭＳ Ｐゴシック" charset="-128"/>
                <a:cs typeface="+mn-cs"/>
              </a:rPr>
              <a:t>, </a:t>
            </a:r>
            <a:r>
              <a:rPr lang="en-US" sz="900" b="0" i="1" dirty="0">
                <a:solidFill>
                  <a:srgbClr val="FFFF00"/>
                </a:solidFill>
                <a:latin typeface="+mn-lt"/>
                <a:ea typeface="ＭＳ Ｐゴシック" charset="-128"/>
                <a:cs typeface="+mn-cs"/>
              </a:rPr>
              <a:t>1071,</a:t>
            </a:r>
            <a:r>
              <a:rPr lang="en-US" sz="900" b="0" dirty="0">
                <a:solidFill>
                  <a:srgbClr val="FFFF00"/>
                </a:solidFill>
                <a:latin typeface="+mn-lt"/>
                <a:ea typeface="ＭＳ Ｐゴシック" charset="-128"/>
                <a:cs typeface="+mn-cs"/>
              </a:rPr>
              <a:t> 1-17. </a:t>
            </a:r>
            <a:r>
              <a:rPr lang="en-US" sz="900" b="0" dirty="0">
                <a:latin typeface="+mn-lt"/>
                <a:ea typeface="ＭＳ Ｐゴシック" charset="-128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3221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5762625"/>
            <a:ext cx="457200" cy="2286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4284678D-CA9F-4A4B-9894-A5F12A61B1B6}" type="slidenum">
              <a:rPr lang="en-US" smtClean="0">
                <a:latin typeface="Franklin Gothic Book"/>
                <a:ea typeface="ＭＳ Ｐゴシック"/>
                <a:cs typeface="ＭＳ Ｐゴシック"/>
              </a:rPr>
              <a:pPr/>
              <a:t>28</a:t>
            </a:fld>
            <a:endParaRPr lang="en-US" smtClean="0">
              <a:latin typeface="Franklin Gothic Book"/>
              <a:ea typeface="ＭＳ Ｐゴシック"/>
              <a:cs typeface="ＭＳ Ｐゴシック"/>
            </a:endParaRPr>
          </a:p>
        </p:txBody>
      </p:sp>
      <p:sp>
        <p:nvSpPr>
          <p:cNvPr id="151554" name="Title 4"/>
          <p:cNvSpPr>
            <a:spLocks noGrp="1"/>
          </p:cNvSpPr>
          <p:nvPr>
            <p:ph type="title"/>
          </p:nvPr>
        </p:nvSpPr>
        <p:spPr>
          <a:xfrm>
            <a:off x="457200" y="92075"/>
            <a:ext cx="8458200" cy="914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dirty="0">
                <a:cs typeface="+mj-cs"/>
              </a:rPr>
              <a:t>Factors that Enhance </a:t>
            </a:r>
            <a:r>
              <a:rPr lang="en-US" sz="3600" b="1" dirty="0" smtClean="0">
                <a:cs typeface="+mj-cs"/>
              </a:rPr>
              <a:t>Resilience</a:t>
            </a:r>
            <a:endParaRPr lang="en-US" sz="3600" b="1" dirty="0">
              <a:cs typeface="+mj-cs"/>
            </a:endParaRPr>
          </a:p>
        </p:txBody>
      </p:sp>
      <p:pic>
        <p:nvPicPr>
          <p:cNvPr id="274435" name="Picture 2" descr="image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766" y="1371600"/>
            <a:ext cx="7190468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3" name="TextBox 4"/>
          <p:cNvSpPr txBox="1">
            <a:spLocks noChangeArrowheads="1"/>
          </p:cNvSpPr>
          <p:nvPr/>
        </p:nvSpPr>
        <p:spPr bwMode="auto">
          <a:xfrm>
            <a:off x="4953000" y="5781675"/>
            <a:ext cx="3733800" cy="882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Aft>
                <a:spcPts val="400"/>
              </a:spcAft>
              <a:defRPr/>
            </a:pPr>
            <a:r>
              <a:rPr lang="en-US" sz="800" b="0" dirty="0">
                <a:solidFill>
                  <a:srgbClr val="FFFF00"/>
                </a:solidFill>
                <a:latin typeface="+mn-lt"/>
                <a:ea typeface="ＭＳ Ｐゴシック" charset="-128"/>
                <a:cs typeface="+mn-cs"/>
              </a:rPr>
              <a:t>Sources: </a:t>
            </a:r>
            <a:r>
              <a:rPr lang="en-US" sz="800" b="0" dirty="0" err="1">
                <a:solidFill>
                  <a:srgbClr val="FFFF00"/>
                </a:solidFill>
                <a:latin typeface="+mn-lt"/>
                <a:ea typeface="ＭＳ Ｐゴシック" charset="-128"/>
                <a:cs typeface="+mn-cs"/>
              </a:rPr>
              <a:t>Masten</a:t>
            </a:r>
            <a:r>
              <a:rPr lang="en-US" sz="800" b="0" dirty="0">
                <a:solidFill>
                  <a:srgbClr val="FFFF00"/>
                </a:solidFill>
                <a:latin typeface="+mn-lt"/>
                <a:ea typeface="ＭＳ Ｐゴシック" charset="-128"/>
                <a:cs typeface="+mn-cs"/>
              </a:rPr>
              <a:t>, A. S. (2001). Ordinary magic: Resilience processes in development. </a:t>
            </a:r>
            <a:r>
              <a:rPr lang="en-US" sz="800" b="0" i="1" dirty="0">
                <a:solidFill>
                  <a:srgbClr val="FFFF00"/>
                </a:solidFill>
                <a:latin typeface="+mn-lt"/>
                <a:ea typeface="ＭＳ Ｐゴシック" charset="-128"/>
                <a:cs typeface="+mn-cs"/>
              </a:rPr>
              <a:t>American</a:t>
            </a:r>
            <a:r>
              <a:rPr lang="en-US" sz="800" b="0" dirty="0">
                <a:solidFill>
                  <a:srgbClr val="FFFF00"/>
                </a:solidFill>
                <a:latin typeface="+mn-lt"/>
                <a:ea typeface="ＭＳ Ｐゴシック" charset="-128"/>
                <a:cs typeface="+mn-cs"/>
              </a:rPr>
              <a:t> </a:t>
            </a:r>
            <a:r>
              <a:rPr lang="en-US" sz="800" b="0" i="1" dirty="0">
                <a:solidFill>
                  <a:srgbClr val="FFFF00"/>
                </a:solidFill>
                <a:latin typeface="+mn-lt"/>
                <a:ea typeface="ＭＳ Ｐゴシック" charset="-128"/>
                <a:cs typeface="+mn-cs"/>
              </a:rPr>
              <a:t>Psychologist, 56</a:t>
            </a:r>
            <a:r>
              <a:rPr lang="en-US" sz="800" b="0" dirty="0">
                <a:solidFill>
                  <a:srgbClr val="FFFF00"/>
                </a:solidFill>
                <a:latin typeface="+mn-lt"/>
                <a:ea typeface="ＭＳ Ｐゴシック" charset="-128"/>
                <a:cs typeface="+mn-cs"/>
              </a:rPr>
              <a:t>, 227-238.</a:t>
            </a:r>
          </a:p>
          <a:p>
            <a:pPr algn="r">
              <a:defRPr/>
            </a:pPr>
            <a:r>
              <a:rPr lang="en-US" sz="800" b="0" dirty="0">
                <a:solidFill>
                  <a:srgbClr val="FFFF00"/>
                </a:solidFill>
                <a:latin typeface="+mn-lt"/>
                <a:ea typeface="ＭＳ Ｐゴシック" charset="-128"/>
                <a:cs typeface="+mn-cs"/>
              </a:rPr>
              <a:t>National Child Traumatic Stress Network, Juvenile Justice Treatment  Subcommittee. (in preparation). </a:t>
            </a:r>
            <a:r>
              <a:rPr lang="en-US" sz="800" b="0" i="1" dirty="0">
                <a:solidFill>
                  <a:srgbClr val="FFFF00"/>
                </a:solidFill>
                <a:latin typeface="+mn-lt"/>
                <a:ea typeface="ＭＳ Ｐゴシック" charset="-128"/>
                <a:cs typeface="+mn-cs"/>
              </a:rPr>
              <a:t>Think trauma: A training for staff in juvenile justice residential settings. </a:t>
            </a:r>
            <a:r>
              <a:rPr lang="en-US" sz="800" b="0" dirty="0">
                <a:solidFill>
                  <a:srgbClr val="FFFF00"/>
                </a:solidFill>
                <a:latin typeface="+mn-lt"/>
                <a:ea typeface="ＭＳ Ｐゴシック" charset="-128"/>
                <a:cs typeface="+mn-cs"/>
              </a:rPr>
              <a:t>Will be available from http://www.nctsnet.org/resources/topics/juvenile-justice-system</a:t>
            </a:r>
          </a:p>
        </p:txBody>
      </p:sp>
    </p:spTree>
    <p:extLst>
      <p:ext uri="{BB962C8B-B14F-4D97-AF65-F5344CB8AC3E}">
        <p14:creationId xmlns:p14="http://schemas.microsoft.com/office/powerpoint/2010/main" val="2403782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>
              <a:ea typeface="ＭＳ Ｐゴシック"/>
              <a:cs typeface="ＭＳ Ｐゴシック"/>
            </a:endParaRPr>
          </a:p>
          <a:p>
            <a:r>
              <a:rPr lang="en-US" sz="2400" dirty="0" smtClean="0">
                <a:ea typeface="ＭＳ Ｐゴシック"/>
                <a:cs typeface="ＭＳ Ｐゴシック"/>
              </a:rPr>
              <a:t>Support </a:t>
            </a:r>
            <a:r>
              <a:rPr lang="en-US" sz="2400" dirty="0">
                <a:ea typeface="ＭＳ Ｐゴシック"/>
                <a:cs typeface="ＭＳ Ｐゴシック"/>
              </a:rPr>
              <a:t>and Promote Positive and Stable Relationships </a:t>
            </a:r>
            <a:endParaRPr lang="en-US" sz="2400" dirty="0" smtClean="0">
              <a:ea typeface="ＭＳ Ｐゴシック"/>
              <a:cs typeface="ＭＳ Ｐゴシック"/>
            </a:endParaRPr>
          </a:p>
          <a:p>
            <a:endParaRPr lang="en-US" sz="2400" dirty="0">
              <a:ea typeface="ＭＳ Ｐゴシック"/>
              <a:cs typeface="ＭＳ Ｐゴシック"/>
            </a:endParaRPr>
          </a:p>
          <a:p>
            <a:pPr marL="109728" indent="0">
              <a:buNone/>
            </a:pPr>
            <a:endParaRPr lang="en-US" sz="2400" dirty="0" smtClean="0">
              <a:ea typeface="ＭＳ Ｐゴシック"/>
              <a:cs typeface="ＭＳ Ｐゴシック"/>
            </a:endParaRPr>
          </a:p>
          <a:p>
            <a:r>
              <a:rPr lang="en-US" sz="2400" dirty="0">
                <a:ea typeface="ＭＳ Ｐゴシック"/>
                <a:cs typeface="ＭＳ Ｐゴシック"/>
              </a:rPr>
              <a:t>One way to enhance resilience is to ensure that children have access to evidence-based, trauma-informed treatments and services</a:t>
            </a:r>
            <a:r>
              <a:rPr lang="en-US" sz="2400" dirty="0" smtClean="0">
                <a:ea typeface="ＭＳ Ｐゴシック"/>
                <a:cs typeface="ＭＳ Ｐゴシック"/>
              </a:rPr>
              <a:t>.</a:t>
            </a:r>
            <a:r>
              <a:rPr lang="en-US" sz="1800" b="1" dirty="0">
                <a:ea typeface="ＭＳ Ｐゴシック"/>
                <a:cs typeface="ＭＳ Ｐゴシック"/>
              </a:rPr>
              <a:t/>
            </a:r>
            <a:br>
              <a:rPr lang="en-US" sz="1800" b="1" dirty="0">
                <a:ea typeface="ＭＳ Ｐゴシック"/>
                <a:cs typeface="ＭＳ Ｐゴシック"/>
              </a:rPr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AABF-2543-4D60-963C-DCF18E62BEC7}" type="slidenum">
              <a:rPr lang="en-US" smtClean="0"/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Enhance Child </a:t>
            </a:r>
            <a:r>
              <a:rPr lang="en-US" sz="3200" dirty="0" smtClean="0"/>
              <a:t>Well-Being and Resilience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0546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smtClean="0"/>
              <a:t>Trauma?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AABF-2543-4D60-963C-DCF18E62BE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473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F85B44E-C370-499C-AFD2-B7858ACB18D4}" type="slidenum">
              <a:rPr lang="en-US" smtClean="0">
                <a:latin typeface="Franklin Gothic Book"/>
                <a:ea typeface="ＭＳ Ｐゴシック"/>
                <a:cs typeface="ＭＳ Ｐゴシック"/>
              </a:rPr>
              <a:pPr/>
              <a:t>30</a:t>
            </a:fld>
            <a:endParaRPr lang="en-US" smtClean="0">
              <a:latin typeface="Franklin Gothic Book"/>
              <a:ea typeface="ＭＳ Ｐゴシック"/>
              <a:cs typeface="ＭＳ Ｐゴシック"/>
            </a:endParaRPr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92075"/>
            <a:ext cx="8458200" cy="914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400" b="1" dirty="0" smtClean="0">
                <a:ea typeface="ＭＳ Ｐゴシック"/>
                <a:cs typeface="ＭＳ Ｐゴシック"/>
              </a:rPr>
              <a:t>Core Components of Trauma-Focused, </a:t>
            </a:r>
            <a:br>
              <a:rPr lang="en-US" sz="2400" b="1" dirty="0" smtClean="0">
                <a:ea typeface="ＭＳ Ｐゴシック"/>
                <a:cs typeface="ＭＳ Ｐゴシック"/>
              </a:rPr>
            </a:br>
            <a:r>
              <a:rPr lang="en-US" sz="2400" b="1" dirty="0" smtClean="0">
                <a:ea typeface="ＭＳ Ｐゴシック"/>
                <a:cs typeface="ＭＳ Ｐゴシック"/>
              </a:rPr>
              <a:t>Evidence-Based Treatment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096963"/>
            <a:ext cx="8458200" cy="4694237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spcAft>
                <a:spcPts val="1400"/>
              </a:spcAft>
            </a:pPr>
            <a:r>
              <a:rPr lang="en-US" dirty="0" smtClean="0">
                <a:ea typeface="ＭＳ Ｐゴシック"/>
                <a:cs typeface="ＭＳ Ｐゴシック"/>
              </a:rPr>
              <a:t>Building a strong therapeutic relationship</a:t>
            </a:r>
          </a:p>
          <a:p>
            <a:pPr eaLnBrk="1" hangingPunct="1">
              <a:spcAft>
                <a:spcPts val="1400"/>
              </a:spcAft>
            </a:pPr>
            <a:r>
              <a:rPr lang="en-US" dirty="0" smtClean="0">
                <a:ea typeface="ＭＳ Ｐゴシック"/>
                <a:cs typeface="ＭＳ Ｐゴシック"/>
              </a:rPr>
              <a:t>Psychoeducation about normal responses to trauma</a:t>
            </a:r>
          </a:p>
          <a:p>
            <a:pPr eaLnBrk="1" hangingPunct="1">
              <a:spcAft>
                <a:spcPts val="1400"/>
              </a:spcAft>
            </a:pPr>
            <a:r>
              <a:rPr lang="en-US" dirty="0" smtClean="0">
                <a:ea typeface="ＭＳ Ｐゴシック"/>
                <a:cs typeface="ＭＳ Ｐゴシック"/>
              </a:rPr>
              <a:t>Parent support, conjoint therapy, or parent training</a:t>
            </a:r>
          </a:p>
          <a:p>
            <a:pPr eaLnBrk="1" hangingPunct="1">
              <a:spcAft>
                <a:spcPts val="1400"/>
              </a:spcAft>
            </a:pPr>
            <a:r>
              <a:rPr lang="en-US" dirty="0" smtClean="0">
                <a:ea typeface="ＭＳ Ｐゴシック"/>
                <a:cs typeface="ＭＳ Ｐゴシック"/>
              </a:rPr>
              <a:t>Emotional expression and regulation skills</a:t>
            </a:r>
          </a:p>
          <a:p>
            <a:pPr eaLnBrk="1" hangingPunct="1">
              <a:spcAft>
                <a:spcPts val="1400"/>
              </a:spcAft>
            </a:pPr>
            <a:r>
              <a:rPr lang="en-US" dirty="0" smtClean="0">
                <a:ea typeface="ＭＳ Ｐゴシック"/>
                <a:cs typeface="ＭＳ Ｐゴシック"/>
              </a:rPr>
              <a:t>Anxiety management and relaxation skills</a:t>
            </a:r>
          </a:p>
          <a:p>
            <a:pPr eaLnBrk="1" hangingPunct="1">
              <a:spcAft>
                <a:spcPts val="1400"/>
              </a:spcAft>
            </a:pPr>
            <a:r>
              <a:rPr lang="en-US" dirty="0" smtClean="0">
                <a:ea typeface="ＭＳ Ｐゴシック"/>
                <a:cs typeface="ＭＳ Ｐゴシック"/>
              </a:rPr>
              <a:t>Trauma processing and integration</a:t>
            </a:r>
          </a:p>
          <a:p>
            <a:pPr>
              <a:spcAft>
                <a:spcPts val="1400"/>
              </a:spcAft>
            </a:pPr>
            <a:r>
              <a:rPr lang="en-US" dirty="0" smtClean="0">
                <a:ea typeface="ＭＳ Ｐゴシック"/>
                <a:cs typeface="ＭＳ Ｐゴシック"/>
              </a:rPr>
              <a:t>Personal </a:t>
            </a:r>
            <a:r>
              <a:rPr lang="en-US" dirty="0">
                <a:ea typeface="ＭＳ Ｐゴシック"/>
                <a:cs typeface="ＭＳ Ｐゴシック"/>
              </a:rPr>
              <a:t>safety training and other important empowerment activities</a:t>
            </a:r>
          </a:p>
          <a:p>
            <a:pPr>
              <a:spcAft>
                <a:spcPts val="1400"/>
              </a:spcAft>
            </a:pPr>
            <a:r>
              <a:rPr lang="en-US" dirty="0">
                <a:ea typeface="ＭＳ Ｐゴシック"/>
                <a:cs typeface="ＭＳ Ｐゴシック"/>
              </a:rPr>
              <a:t>Resilience and </a:t>
            </a:r>
            <a:r>
              <a:rPr lang="en-US" dirty="0" smtClean="0">
                <a:ea typeface="ＭＳ Ｐゴシック"/>
                <a:cs typeface="ＭＳ Ｐゴシック"/>
              </a:rPr>
              <a:t>closure</a:t>
            </a:r>
          </a:p>
        </p:txBody>
      </p:sp>
    </p:spTree>
    <p:extLst>
      <p:ext uri="{BB962C8B-B14F-4D97-AF65-F5344CB8AC3E}">
        <p14:creationId xmlns:p14="http://schemas.microsoft.com/office/powerpoint/2010/main" val="3555468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BA9259F-EE30-48A9-9C5B-1C1CA692A290}" type="slidenum">
              <a:rPr lang="en-US" smtClean="0">
                <a:latin typeface="Franklin Gothic Book"/>
                <a:ea typeface="ＭＳ Ｐゴシック"/>
                <a:cs typeface="ＭＳ Ｐゴシック"/>
              </a:rPr>
              <a:pPr/>
              <a:t>31</a:t>
            </a:fld>
            <a:endParaRPr lang="en-US" smtClean="0">
              <a:latin typeface="Franklin Gothic Book"/>
              <a:ea typeface="ＭＳ Ｐゴシック"/>
              <a:cs typeface="ＭＳ Ｐゴシック"/>
            </a:endParaRPr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92075"/>
            <a:ext cx="8458200" cy="914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400" b="1" dirty="0" smtClean="0">
                <a:ea typeface="ＭＳ Ｐゴシック"/>
                <a:cs typeface="ＭＳ Ｐゴシック"/>
              </a:rPr>
              <a:t>Questions to Ask Therapists and Agencies That Provide Services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096963"/>
            <a:ext cx="8458200" cy="4572000"/>
          </a:xfrm>
        </p:spPr>
        <p:txBody>
          <a:bodyPr/>
          <a:lstStyle/>
          <a:p>
            <a:pPr eaLnBrk="1" hangingPunct="1">
              <a:spcAft>
                <a:spcPts val="2100"/>
              </a:spcAft>
            </a:pPr>
            <a:r>
              <a:rPr lang="en-US" sz="2000" dirty="0" smtClean="0">
                <a:ea typeface="ＭＳ Ｐゴシック"/>
                <a:cs typeface="ＭＳ Ｐゴシック"/>
              </a:rPr>
              <a:t>Do you provide trauma-specific or trauma-informed therapy? If so, how do you determine whether the child needs trauma-specific therapy?</a:t>
            </a:r>
          </a:p>
          <a:p>
            <a:pPr eaLnBrk="1" hangingPunct="1">
              <a:spcAft>
                <a:spcPts val="2100"/>
              </a:spcAft>
            </a:pPr>
            <a:r>
              <a:rPr lang="en-US" sz="2000" dirty="0" smtClean="0">
                <a:ea typeface="ＭＳ Ｐゴシック"/>
                <a:cs typeface="ＭＳ Ｐゴシック"/>
              </a:rPr>
              <a:t>How familiar are you with evidence-based treatment models designed and tested for treatment of child trauma-related symptoms?</a:t>
            </a:r>
          </a:p>
          <a:p>
            <a:pPr eaLnBrk="1" hangingPunct="1">
              <a:spcAft>
                <a:spcPts val="2100"/>
              </a:spcAft>
            </a:pPr>
            <a:r>
              <a:rPr lang="en-US" sz="2000" dirty="0" smtClean="0">
                <a:ea typeface="ＭＳ Ｐゴシック"/>
                <a:cs typeface="ＭＳ Ｐゴシック"/>
              </a:rPr>
              <a:t>How do you approach therapy with children and their families who have been impacted by trauma (regardless of whether they indicate or request trauma-informed treatment)? </a:t>
            </a:r>
          </a:p>
          <a:p>
            <a:pPr eaLnBrk="1" hangingPunct="1">
              <a:spcAft>
                <a:spcPts val="2100"/>
              </a:spcAft>
            </a:pPr>
            <a:r>
              <a:rPr lang="en-US" sz="2000" dirty="0" smtClean="0">
                <a:ea typeface="ＭＳ Ｐゴシック"/>
                <a:cs typeface="ＭＳ Ｐゴシック"/>
              </a:rPr>
              <a:t>Describe a typical course of therapy (e.g., can you describe the core components of your treatment approach?).</a:t>
            </a:r>
          </a:p>
        </p:txBody>
      </p:sp>
    </p:spTree>
    <p:extLst>
      <p:ext uri="{BB962C8B-B14F-4D97-AF65-F5344CB8AC3E}">
        <p14:creationId xmlns:p14="http://schemas.microsoft.com/office/powerpoint/2010/main" val="4141166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Day to Day Suggestions to be Proactive with a Traumatized Child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AABF-2543-4D60-963C-DCF18E62BEC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952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Maintain </a:t>
            </a:r>
            <a:r>
              <a:rPr lang="en-US" dirty="0"/>
              <a:t>usual routines. A return to “normalcy” will communicate the message that the </a:t>
            </a:r>
            <a:r>
              <a:rPr lang="en-US" dirty="0" smtClean="0"/>
              <a:t>child is </a:t>
            </a:r>
            <a:r>
              <a:rPr lang="en-US" dirty="0"/>
              <a:t>safe and life will go on.</a:t>
            </a:r>
          </a:p>
          <a:p>
            <a:r>
              <a:rPr lang="en-US" dirty="0" smtClean="0"/>
              <a:t>Give </a:t>
            </a:r>
            <a:r>
              <a:rPr lang="en-US" dirty="0"/>
              <a:t>children choices. Often traumatic events involve loss of control and/or chaos, so you </a:t>
            </a:r>
            <a:r>
              <a:rPr lang="en-US" dirty="0" smtClean="0"/>
              <a:t>can help </a:t>
            </a:r>
            <a:r>
              <a:rPr lang="en-US" dirty="0"/>
              <a:t>children feel safe by providing them with some choices or control when appropriate.</a:t>
            </a:r>
          </a:p>
          <a:p>
            <a:r>
              <a:rPr lang="en-US" dirty="0" smtClean="0"/>
              <a:t>Increase </a:t>
            </a:r>
            <a:r>
              <a:rPr lang="en-US" dirty="0"/>
              <a:t>the level of support and encouragement given to the traumatized </a:t>
            </a:r>
            <a:r>
              <a:rPr lang="en-US" dirty="0" smtClean="0"/>
              <a:t>child.</a:t>
            </a:r>
          </a:p>
          <a:p>
            <a:r>
              <a:rPr lang="en-US" dirty="0" smtClean="0"/>
              <a:t>Designate an adult </a:t>
            </a:r>
            <a:r>
              <a:rPr lang="en-US" dirty="0"/>
              <a:t>who can provide additional support if needed.</a:t>
            </a:r>
          </a:p>
          <a:p>
            <a:r>
              <a:rPr lang="en-US" dirty="0" smtClean="0"/>
              <a:t>Set </a:t>
            </a:r>
            <a:r>
              <a:rPr lang="en-US" dirty="0"/>
              <a:t>clear, firm limits for inappropriate behavior and develop logical—rather than </a:t>
            </a:r>
            <a:r>
              <a:rPr lang="en-US" dirty="0" smtClean="0"/>
              <a:t>punitive—consequences.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AABF-2543-4D60-963C-DCF18E62BEC7}" type="slidenum">
              <a:rPr lang="en-US" smtClean="0"/>
              <a:t>33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/>
              <a:t>What can be done to help?</a:t>
            </a:r>
          </a:p>
        </p:txBody>
      </p:sp>
    </p:spTree>
    <p:extLst>
      <p:ext uri="{BB962C8B-B14F-4D97-AF65-F5344CB8AC3E}">
        <p14:creationId xmlns:p14="http://schemas.microsoft.com/office/powerpoint/2010/main" val="2446135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Recognize </a:t>
            </a:r>
            <a:r>
              <a:rPr lang="en-US" dirty="0"/>
              <a:t>that behavioral problems may be transient and related to </a:t>
            </a:r>
            <a:r>
              <a:rPr lang="en-US" dirty="0" smtClean="0"/>
              <a:t>trauma.</a:t>
            </a:r>
          </a:p>
          <a:p>
            <a:r>
              <a:rPr lang="en-US" dirty="0" smtClean="0"/>
              <a:t>Remember that even </a:t>
            </a:r>
            <a:r>
              <a:rPr lang="en-US" dirty="0"/>
              <a:t>the most disruptive behaviors can be driven by trauma-related anxiety.</a:t>
            </a:r>
          </a:p>
          <a:p>
            <a:r>
              <a:rPr lang="en-US" dirty="0" smtClean="0"/>
              <a:t>Provide </a:t>
            </a:r>
            <a:r>
              <a:rPr lang="en-US" dirty="0"/>
              <a:t>a safe place for the child to talk about what happened. Set aside a designated </a:t>
            </a:r>
            <a:r>
              <a:rPr lang="en-US" dirty="0" smtClean="0"/>
              <a:t>time and </a:t>
            </a:r>
            <a:r>
              <a:rPr lang="en-US" dirty="0"/>
              <a:t>place for sharing to help the child know it is okay to talk about what happened.</a:t>
            </a:r>
          </a:p>
          <a:p>
            <a:r>
              <a:rPr lang="en-US" dirty="0" smtClean="0"/>
              <a:t>Give </a:t>
            </a:r>
            <a:r>
              <a:rPr lang="en-US" dirty="0"/>
              <a:t>simple and realistic answers to the child’s questions about traumatic events. </a:t>
            </a:r>
            <a:endParaRPr lang="en-US" dirty="0" smtClean="0"/>
          </a:p>
          <a:p>
            <a:r>
              <a:rPr lang="en-US" dirty="0" smtClean="0"/>
              <a:t>Clarify distortions </a:t>
            </a:r>
            <a:r>
              <a:rPr lang="en-US" dirty="0"/>
              <a:t>and misconceptions. If it isn’t an appropriate time, be sure to give the child a </a:t>
            </a:r>
            <a:r>
              <a:rPr lang="en-US" dirty="0" smtClean="0"/>
              <a:t>time and </a:t>
            </a:r>
            <a:r>
              <a:rPr lang="en-US" dirty="0"/>
              <a:t>place to talk and ask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AABF-2543-4D60-963C-DCF18E62BEC7}" type="slidenum">
              <a:rPr lang="en-US" smtClean="0"/>
              <a:t>34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be done to help?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8819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Be </a:t>
            </a:r>
            <a:r>
              <a:rPr lang="en-US" dirty="0"/>
              <a:t>sensitive to the cues in the environment that may cause a reaction in the traumatized child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For </a:t>
            </a:r>
            <a:r>
              <a:rPr lang="en-US" dirty="0"/>
              <a:t>example, victims of natural storm-related disasters might react very badly to </a:t>
            </a:r>
            <a:r>
              <a:rPr lang="en-US" dirty="0" smtClean="0"/>
              <a:t>threatening weather </a:t>
            </a:r>
            <a:r>
              <a:rPr lang="en-US" dirty="0"/>
              <a:t>or storm warnings. Children may increase problem behaviors near an anniversary of </a:t>
            </a:r>
            <a:r>
              <a:rPr lang="en-US" dirty="0" smtClean="0"/>
              <a:t>a traumatic </a:t>
            </a:r>
            <a:r>
              <a:rPr lang="en-US" dirty="0"/>
              <a:t>event.</a:t>
            </a:r>
          </a:p>
          <a:p>
            <a:r>
              <a:rPr lang="en-US" dirty="0" smtClean="0"/>
              <a:t>Anticipate </a:t>
            </a:r>
            <a:r>
              <a:rPr lang="en-US" dirty="0"/>
              <a:t>difficult times and provide additional support. Many kinds of situations may </a:t>
            </a:r>
            <a:r>
              <a:rPr lang="en-US" dirty="0" smtClean="0"/>
              <a:t>be reminders</a:t>
            </a:r>
            <a:r>
              <a:rPr lang="en-US" dirty="0"/>
              <a:t>. If you are able to identify reminders, you can help by preparing the child </a:t>
            </a:r>
            <a:r>
              <a:rPr lang="en-US" dirty="0" smtClean="0"/>
              <a:t>for the </a:t>
            </a:r>
            <a:r>
              <a:rPr lang="en-US" dirty="0"/>
              <a:t>situation. For instance, for the child who doesn’t like being alone, provide a partner </a:t>
            </a:r>
            <a:r>
              <a:rPr lang="en-US" dirty="0" smtClean="0"/>
              <a:t>to accompany </a:t>
            </a:r>
            <a:r>
              <a:rPr lang="en-US" dirty="0"/>
              <a:t>him or her to the restroom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AABF-2543-4D60-963C-DCF18E62BEC7}" type="slidenum">
              <a:rPr lang="en-US" smtClean="0"/>
              <a:t>35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be done to help?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7456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Warn </a:t>
            </a:r>
            <a:r>
              <a:rPr lang="en-US" dirty="0"/>
              <a:t>children if you will be doing something out of the ordinary, such as turning off the </a:t>
            </a:r>
            <a:r>
              <a:rPr lang="en-US" dirty="0" smtClean="0"/>
              <a:t>lights or </a:t>
            </a:r>
            <a:r>
              <a:rPr lang="en-US" dirty="0"/>
              <a:t>making a sudden loud noise.</a:t>
            </a:r>
          </a:p>
          <a:p>
            <a:r>
              <a:rPr lang="en-US" dirty="0" smtClean="0"/>
              <a:t>Be </a:t>
            </a:r>
            <a:r>
              <a:rPr lang="en-US" dirty="0"/>
              <a:t>aware of other children’s reactions to the traumatized child and to the information </a:t>
            </a:r>
            <a:r>
              <a:rPr lang="en-US" dirty="0" smtClean="0"/>
              <a:t>they share</a:t>
            </a:r>
            <a:r>
              <a:rPr lang="en-US" dirty="0"/>
              <a:t>. Protect the traumatized child from peers’ curiosity and protect classmates from </a:t>
            </a:r>
            <a:r>
              <a:rPr lang="en-US" dirty="0" smtClean="0"/>
              <a:t>the details </a:t>
            </a:r>
            <a:r>
              <a:rPr lang="en-US" dirty="0"/>
              <a:t>of a child’s trauma.</a:t>
            </a:r>
          </a:p>
          <a:p>
            <a:r>
              <a:rPr lang="en-US" dirty="0" smtClean="0"/>
              <a:t>Understand </a:t>
            </a:r>
            <a:r>
              <a:rPr lang="en-US" dirty="0"/>
              <a:t>that children cope by re-enacting trauma through play or through their </a:t>
            </a:r>
            <a:r>
              <a:rPr lang="en-US" dirty="0" smtClean="0"/>
              <a:t>interactions with </a:t>
            </a:r>
            <a:r>
              <a:rPr lang="en-US" dirty="0"/>
              <a:t>others. Resist their efforts to draw you into a negative repetition of the trauma. </a:t>
            </a:r>
            <a:r>
              <a:rPr lang="en-US" dirty="0" smtClean="0"/>
              <a:t>For instance</a:t>
            </a:r>
            <a:r>
              <a:rPr lang="en-US" dirty="0"/>
              <a:t>, some children will provoke teachers in order to replay abusive situations at home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AABF-2543-4D60-963C-DCF18E62BEC7}" type="slidenum">
              <a:rPr lang="en-US" smtClean="0"/>
              <a:t>36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be done to help?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2205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Shorten projects/activities/interactions</a:t>
            </a:r>
            <a:endParaRPr lang="en-US" dirty="0"/>
          </a:p>
          <a:p>
            <a:pPr lvl="1"/>
            <a:r>
              <a:rPr lang="en-US" dirty="0" smtClean="0"/>
              <a:t>Allow </a:t>
            </a:r>
            <a:r>
              <a:rPr lang="en-US" dirty="0"/>
              <a:t>additional time to complete projects/activities/interactions</a:t>
            </a:r>
          </a:p>
          <a:p>
            <a:pPr lvl="1"/>
            <a:r>
              <a:rPr lang="en-US" dirty="0" smtClean="0"/>
              <a:t>Give </a:t>
            </a:r>
            <a:r>
              <a:rPr lang="en-US" dirty="0"/>
              <a:t>permission to leave </a:t>
            </a:r>
            <a:r>
              <a:rPr lang="en-US" dirty="0" smtClean="0"/>
              <a:t>activity </a:t>
            </a:r>
            <a:r>
              <a:rPr lang="en-US" dirty="0"/>
              <a:t>to go to a designated adult (such as a </a:t>
            </a:r>
            <a:r>
              <a:rPr lang="en-US" dirty="0" smtClean="0"/>
              <a:t>parent, counselor or, </a:t>
            </a:r>
            <a:r>
              <a:rPr lang="en-US" dirty="0" err="1" smtClean="0"/>
              <a:t>etc</a:t>
            </a:r>
            <a:r>
              <a:rPr lang="en-US" dirty="0" smtClean="0"/>
              <a:t>) if </a:t>
            </a:r>
            <a:r>
              <a:rPr lang="en-US" dirty="0"/>
              <a:t>feelings become overwhelming</a:t>
            </a:r>
          </a:p>
          <a:p>
            <a:pPr lvl="1"/>
            <a:r>
              <a:rPr lang="en-US" dirty="0" smtClean="0"/>
              <a:t>Provide </a:t>
            </a:r>
            <a:r>
              <a:rPr lang="en-US" dirty="0"/>
              <a:t>additional support for organizing and remembering </a:t>
            </a:r>
            <a:r>
              <a:rPr lang="en-US" dirty="0" smtClean="0"/>
              <a:t>projects/activities/interactions.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AABF-2543-4D60-963C-DCF18E62BEC7}" type="slidenum">
              <a:rPr lang="en-US" smtClean="0"/>
              <a:t>37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You might be able to make accommodations: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49089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Domestic violence advocates and shelters</a:t>
            </a:r>
          </a:p>
          <a:p>
            <a:r>
              <a:rPr lang="en-US" dirty="0" smtClean="0"/>
              <a:t>Child protective services</a:t>
            </a:r>
          </a:p>
          <a:p>
            <a:r>
              <a:rPr lang="en-US" dirty="0" smtClean="0"/>
              <a:t>Child welfare and child advocacy groups</a:t>
            </a:r>
          </a:p>
          <a:p>
            <a:r>
              <a:rPr lang="en-US" dirty="0" smtClean="0"/>
              <a:t>Mental health professionals</a:t>
            </a:r>
          </a:p>
          <a:p>
            <a:r>
              <a:rPr lang="en-US" dirty="0" smtClean="0"/>
              <a:t>Law Enforcement</a:t>
            </a:r>
          </a:p>
          <a:p>
            <a:r>
              <a:rPr lang="en-US" dirty="0" smtClean="0"/>
              <a:t>School </a:t>
            </a:r>
            <a:r>
              <a:rPr lang="en-US" smtClean="0"/>
              <a:t>District staff</a:t>
            </a:r>
            <a:endParaRPr lang="en-US" dirty="0" smtClean="0"/>
          </a:p>
          <a:p>
            <a:endParaRPr lang="en-US" dirty="0"/>
          </a:p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Relationships with other professionals can help make your work more effective.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 your resources: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09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Setting Up Consultations, Resources, and Referral Materials at your location to be provided to families and children who have experienced trauma.</a:t>
            </a:r>
          </a:p>
          <a:p>
            <a:r>
              <a:rPr lang="en-US" dirty="0" smtClean="0"/>
              <a:t>Consider Gathering Child and Family friendly materials (books, videos, </a:t>
            </a:r>
            <a:r>
              <a:rPr lang="en-US" dirty="0" err="1" smtClean="0"/>
              <a:t>etc</a:t>
            </a:r>
            <a:r>
              <a:rPr lang="en-US" dirty="0" smtClean="0"/>
              <a:t>) to help educate children and families about trauma and its effects.</a:t>
            </a:r>
          </a:p>
          <a:p>
            <a:pPr marL="36576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AABF-2543-4D60-963C-DCF18E62BEC7}" type="slidenum">
              <a:rPr lang="en-US" smtClean="0"/>
              <a:t>39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49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772400" cy="4038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ea typeface="ＭＳ Ｐゴシック"/>
                <a:cs typeface="ＭＳ Ｐゴシック"/>
              </a:rPr>
              <a:t>Trauma is witnessing or experiencing an event that poses a real or perceived threat. </a:t>
            </a:r>
          </a:p>
          <a:p>
            <a:endParaRPr lang="en-US" dirty="0">
              <a:ea typeface="ＭＳ Ｐゴシック"/>
              <a:cs typeface="ＭＳ Ｐゴシック"/>
            </a:endParaRPr>
          </a:p>
          <a:p>
            <a:r>
              <a:rPr lang="en-US" dirty="0">
                <a:ea typeface="ＭＳ Ｐゴシック"/>
                <a:cs typeface="ＭＳ Ｐゴシック"/>
              </a:rPr>
              <a:t>Child traumatic stress refers to the physical and emotional responses of a child to threatening situations. </a:t>
            </a:r>
          </a:p>
          <a:p>
            <a:endParaRPr lang="en-US" dirty="0">
              <a:ea typeface="ＭＳ Ｐゴシック"/>
              <a:cs typeface="ＭＳ Ｐゴシック"/>
            </a:endParaRPr>
          </a:p>
          <a:p>
            <a:r>
              <a:rPr lang="en-US" dirty="0">
                <a:ea typeface="ＭＳ Ｐゴシック"/>
                <a:cs typeface="ＭＳ Ｐゴシック"/>
              </a:rPr>
              <a:t>Traumatic events overwhelm a child’s capacity to cope and elicit feelings of terror, powerlessness, and out-of-control physiological arousal</a:t>
            </a:r>
            <a:r>
              <a:rPr lang="en-US" dirty="0" smtClean="0">
                <a:ea typeface="ＭＳ Ｐゴシック"/>
                <a:cs typeface="ＭＳ Ｐゴシック"/>
              </a:rPr>
              <a:t>.</a:t>
            </a:r>
          </a:p>
          <a:p>
            <a:endParaRPr lang="en-US" dirty="0">
              <a:ea typeface="ＭＳ Ｐゴシック"/>
              <a:cs typeface="ＭＳ Ｐゴシック"/>
            </a:endParaRPr>
          </a:p>
          <a:p>
            <a:r>
              <a:rPr lang="en-US" dirty="0">
                <a:ea typeface="ＭＳ Ｐゴシック"/>
                <a:cs typeface="ＭＳ Ｐゴシック"/>
              </a:rPr>
              <a:t>1 out of every 4 children attending school has been exposed to a traumatic event that can effect learning and/or behavior.</a:t>
            </a:r>
          </a:p>
          <a:p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1467519-1FBC-4DDD-9DE2-A26407F76FE7}" type="slidenum">
              <a:rPr lang="en-US" smtClean="0">
                <a:latin typeface="Franklin Gothic Book"/>
                <a:ea typeface="ＭＳ Ｐゴシック"/>
                <a:cs typeface="ＭＳ Ｐゴシック"/>
              </a:rPr>
              <a:pPr/>
              <a:t>4</a:t>
            </a:fld>
            <a:endParaRPr lang="en-US" smtClean="0">
              <a:latin typeface="Franklin Gothic Book"/>
              <a:ea typeface="ＭＳ Ｐゴシック"/>
              <a:cs typeface="ＭＳ Ｐゴシック"/>
            </a:endParaRPr>
          </a:p>
        </p:txBody>
      </p:sp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458200" cy="914400"/>
          </a:xfrm>
        </p:spPr>
        <p:txBody>
          <a:bodyPr>
            <a:normAutofit/>
          </a:bodyPr>
          <a:lstStyle/>
          <a:p>
            <a:r>
              <a:rPr lang="en-US" b="1" dirty="0" smtClean="0">
                <a:ea typeface="ＭＳ Ｐゴシック"/>
                <a:cs typeface="ＭＳ Ｐゴシック"/>
              </a:rPr>
              <a:t>What is Trauma?</a:t>
            </a:r>
          </a:p>
        </p:txBody>
      </p:sp>
    </p:spTree>
    <p:extLst>
      <p:ext uri="{BB962C8B-B14F-4D97-AF65-F5344CB8AC3E}">
        <p14:creationId xmlns:p14="http://schemas.microsoft.com/office/powerpoint/2010/main" val="229789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Join Franklin County Cares</a:t>
            </a:r>
          </a:p>
          <a:p>
            <a:pPr lvl="1"/>
            <a:r>
              <a:rPr lang="en-US" dirty="0" smtClean="0"/>
              <a:t>Committee groups meet bimonthly to plan, implement, and ensure that the best trauma informed information and interventions are available to Franklin County community members and professionals. </a:t>
            </a:r>
          </a:p>
          <a:p>
            <a:r>
              <a:rPr lang="en-US" sz="1800" b="1" dirty="0"/>
              <a:t>Facebook</a:t>
            </a:r>
            <a:r>
              <a:rPr lang="en-US" sz="1800" dirty="0"/>
              <a:t> Franklin County Cares</a:t>
            </a:r>
          </a:p>
          <a:p>
            <a:r>
              <a:rPr lang="en-US" sz="1800" b="1" dirty="0"/>
              <a:t>Twitter</a:t>
            </a:r>
            <a:r>
              <a:rPr lang="en-US" sz="1800" dirty="0"/>
              <a:t> </a:t>
            </a:r>
            <a:r>
              <a:rPr lang="en-US" sz="1800" dirty="0" err="1"/>
              <a:t>FCMO_Cares</a:t>
            </a:r>
            <a:endParaRPr lang="en-US" sz="1800" dirty="0"/>
          </a:p>
          <a:p>
            <a:r>
              <a:rPr lang="en-US" sz="1800" b="1" dirty="0"/>
              <a:t>Instagram</a:t>
            </a:r>
            <a:r>
              <a:rPr lang="en-US" sz="1800" dirty="0"/>
              <a:t> </a:t>
            </a:r>
            <a:r>
              <a:rPr lang="en-US" sz="1800" dirty="0" err="1"/>
              <a:t>franklincountycares</a:t>
            </a:r>
            <a:endParaRPr lang="en-US" sz="1800" dirty="0"/>
          </a:p>
          <a:p>
            <a:r>
              <a:rPr lang="en-US" sz="1800" b="1" dirty="0"/>
              <a:t>Website </a:t>
            </a:r>
            <a:r>
              <a:rPr lang="en-US" sz="1800" dirty="0">
                <a:hlinkClick r:id="rId3"/>
              </a:rPr>
              <a:t>http://www.acesconnection.com/g/franklin-county-mo-cares-trauma-informed-community-initiative</a:t>
            </a:r>
            <a:endParaRPr lang="en-US" sz="1800" dirty="0"/>
          </a:p>
          <a:p>
            <a:r>
              <a:rPr lang="en-US" sz="1800" b="1" dirty="0"/>
              <a:t>Contact us </a:t>
            </a:r>
            <a:r>
              <a:rPr lang="en-US" sz="1800" b="1" dirty="0" smtClean="0"/>
              <a:t>@ </a:t>
            </a:r>
            <a:r>
              <a:rPr lang="en-US" sz="1800" dirty="0" smtClean="0">
                <a:hlinkClick r:id="rId4"/>
              </a:rPr>
              <a:t>franklincountycareinfo@gmail.com</a:t>
            </a:r>
            <a:endParaRPr lang="en-US" sz="1800" dirty="0"/>
          </a:p>
          <a:p>
            <a:r>
              <a:rPr lang="en-US" sz="1800" dirty="0" smtClean="0"/>
              <a:t>Contact Emma @ (314)808-3997</a:t>
            </a:r>
            <a:endParaRPr lang="en-US" sz="18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AABF-2543-4D60-963C-DCF18E62BEC7}" type="slidenum">
              <a:rPr lang="en-US" smtClean="0"/>
              <a:t>40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INVOLVED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8902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Franklin County Resource Board</a:t>
            </a:r>
          </a:p>
          <a:p>
            <a:pPr lvl="1"/>
            <a:r>
              <a:rPr lang="en-US" dirty="0" smtClean="0">
                <a:hlinkClick r:id="rId3"/>
              </a:rPr>
              <a:t>www.franklincountykids.org</a:t>
            </a:r>
            <a:endParaRPr lang="en-US" dirty="0" smtClean="0"/>
          </a:p>
          <a:p>
            <a:pPr lvl="1"/>
            <a:r>
              <a:rPr lang="en-US" dirty="0" smtClean="0"/>
              <a:t>Links to SOC Agencies</a:t>
            </a:r>
          </a:p>
          <a:p>
            <a:pPr lvl="1"/>
            <a:r>
              <a:rPr lang="en-US" dirty="0" smtClean="0"/>
              <a:t>Franklin County Youth Connection</a:t>
            </a:r>
          </a:p>
          <a:p>
            <a:pPr lvl="2"/>
            <a:r>
              <a:rPr lang="en-US" dirty="0" smtClean="0"/>
              <a:t>Call 1-844-846-2501</a:t>
            </a:r>
          </a:p>
          <a:p>
            <a:pPr lvl="2"/>
            <a:r>
              <a:rPr lang="en-US" dirty="0" smtClean="0"/>
              <a:t>Chat online at www.franklincountykids.org</a:t>
            </a:r>
          </a:p>
          <a:p>
            <a:pPr lvl="2"/>
            <a:r>
              <a:rPr lang="en-US" dirty="0" smtClean="0"/>
              <a:t>Text 4CARE to 31658</a:t>
            </a:r>
          </a:p>
          <a:p>
            <a:pPr lvl="1"/>
            <a:r>
              <a:rPr lang="en-US" dirty="0" smtClean="0"/>
              <a:t>Trauma Focused Therapy Referrals</a:t>
            </a:r>
          </a:p>
          <a:p>
            <a:pPr lvl="2"/>
            <a:r>
              <a:rPr lang="en-US" dirty="0" smtClean="0"/>
              <a:t>TFCBT – child only</a:t>
            </a:r>
          </a:p>
          <a:p>
            <a:pPr lvl="2"/>
            <a:r>
              <a:rPr lang="en-US" dirty="0" smtClean="0"/>
              <a:t>FLARES – adult and child are traumatized</a:t>
            </a:r>
          </a:p>
          <a:p>
            <a:pPr marL="914400" lvl="2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AABF-2543-4D60-963C-DCF18E62BEC7}" type="slidenum">
              <a:rPr lang="en-US" smtClean="0"/>
              <a:t>41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Franklin County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96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Franklin County Service Providers</a:t>
            </a:r>
          </a:p>
          <a:p>
            <a:pPr lvl="1"/>
            <a:r>
              <a:rPr lang="en-US" dirty="0" smtClean="0">
                <a:hlinkClick r:id="rId3"/>
              </a:rPr>
              <a:t>www.fcserviceproviders.org</a:t>
            </a:r>
            <a:endParaRPr lang="en-US" dirty="0" smtClean="0"/>
          </a:p>
          <a:p>
            <a:pPr lvl="1"/>
            <a:r>
              <a:rPr lang="en-US" dirty="0" smtClean="0"/>
              <a:t>Link to various Resource Directories</a:t>
            </a:r>
          </a:p>
          <a:p>
            <a:pPr lvl="1"/>
            <a:r>
              <a:rPr lang="en-US" dirty="0" smtClean="0"/>
              <a:t>Link to a community calendar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AABF-2543-4D60-963C-DCF18E62BEC7}" type="slidenum">
              <a:rPr lang="en-US" smtClean="0"/>
              <a:t>42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Franklin County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0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Session 4: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66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www.youtube.com/watch?v=lOeQUwdAjE0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trauma triggers do you see in the video?</a:t>
            </a:r>
          </a:p>
          <a:p>
            <a:endParaRPr lang="en-US" dirty="0"/>
          </a:p>
          <a:p>
            <a:r>
              <a:rPr lang="en-US" dirty="0" smtClean="0"/>
              <a:t>What could you do to help this child in your setting?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AABF-2543-4D60-963C-DCF18E62BEC7}" type="slidenum">
              <a:rPr lang="en-US" smtClean="0"/>
              <a:t>44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8462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SAMHSA </a:t>
            </a:r>
            <a:r>
              <a:rPr lang="en-US" dirty="0" smtClean="0">
                <a:hlinkClick r:id="rId3"/>
              </a:rPr>
              <a:t>www.samhsa.gov</a:t>
            </a:r>
            <a:endParaRPr lang="en-US" dirty="0" smtClean="0"/>
          </a:p>
          <a:p>
            <a:r>
              <a:rPr lang="en-US" dirty="0" smtClean="0"/>
              <a:t>NCTSN </a:t>
            </a:r>
            <a:r>
              <a:rPr lang="en-US" dirty="0" smtClean="0">
                <a:hlinkClick r:id="rId4"/>
              </a:rPr>
              <a:t>www.nctsn.org</a:t>
            </a:r>
            <a:endParaRPr lang="en-US" dirty="0" smtClean="0"/>
          </a:p>
          <a:p>
            <a:r>
              <a:rPr lang="en-US" dirty="0" smtClean="0"/>
              <a:t>IACP </a:t>
            </a: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www.theiacp.org/Children-Exposed-to-Violence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AABF-2543-4D60-963C-DCF18E62BEC7}" type="slidenum">
              <a:rPr lang="en-US" smtClean="0"/>
              <a:t>45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96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Acute</a:t>
            </a:r>
          </a:p>
          <a:p>
            <a:r>
              <a:rPr lang="en-US" dirty="0" smtClean="0"/>
              <a:t>Complex</a:t>
            </a:r>
          </a:p>
          <a:p>
            <a:r>
              <a:rPr lang="en-US" dirty="0" smtClean="0"/>
              <a:t>Chronic</a:t>
            </a:r>
          </a:p>
          <a:p>
            <a:r>
              <a:rPr lang="en-US" dirty="0" smtClean="0"/>
              <a:t>Historic</a:t>
            </a:r>
          </a:p>
          <a:p>
            <a:r>
              <a:rPr lang="en-US" dirty="0" smtClean="0"/>
              <a:t>Medical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AABF-2543-4D60-963C-DCF18E62BEC7}" type="slidenum">
              <a:rPr lang="en-US" smtClean="0"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Trauma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235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www.youtube.com/watch?v=G_ht2vAYPoc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Immediate Reactions:</a:t>
            </a:r>
          </a:p>
          <a:p>
            <a:endParaRPr lang="en-US" dirty="0"/>
          </a:p>
          <a:p>
            <a:pPr lvl="1"/>
            <a:r>
              <a:rPr lang="en-US" dirty="0" smtClean="0"/>
              <a:t>What is going on in your mind?</a:t>
            </a:r>
            <a:endParaRPr lang="en-US" dirty="0"/>
          </a:p>
          <a:p>
            <a:pPr lvl="1"/>
            <a:r>
              <a:rPr lang="en-US" dirty="0" smtClean="0"/>
              <a:t>What is happening in your body?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AABF-2543-4D60-963C-DCF18E62BEC7}" type="slidenum">
              <a:rPr lang="en-US" smtClean="0"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Lisa 9-1-1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868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26E74B4-0BBD-450F-9D44-91DE64601C21}" type="slidenum">
              <a:rPr lang="en-US" smtClean="0">
                <a:latin typeface="Franklin Gothic Book"/>
                <a:ea typeface="ＭＳ Ｐゴシック"/>
                <a:cs typeface="ＭＳ Ｐゴシック"/>
              </a:rPr>
              <a:pPr/>
              <a:t>7</a:t>
            </a:fld>
            <a:endParaRPr lang="en-US" smtClean="0">
              <a:latin typeface="Franklin Gothic Book"/>
              <a:ea typeface="ＭＳ Ｐゴシック"/>
              <a:cs typeface="ＭＳ Ｐゴシック"/>
            </a:endParaRP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92075"/>
            <a:ext cx="8458200" cy="10969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b="1" dirty="0" smtClean="0">
                <a:ea typeface="ＭＳ Ｐゴシック"/>
                <a:cs typeface="ＭＳ Ｐゴシック"/>
              </a:rPr>
              <a:t>Variability in Responses to Stressors</a:t>
            </a:r>
            <a:br>
              <a:rPr lang="en-US" sz="3200" b="1" dirty="0" smtClean="0">
                <a:ea typeface="ＭＳ Ｐゴシック"/>
                <a:cs typeface="ＭＳ Ｐゴシック"/>
              </a:rPr>
            </a:br>
            <a:r>
              <a:rPr lang="en-US" sz="3200" b="1" dirty="0" smtClean="0">
                <a:ea typeface="ＭＳ Ｐゴシック"/>
                <a:cs typeface="ＭＳ Ｐゴシック"/>
              </a:rPr>
              <a:t> and Traumatic Events</a:t>
            </a:r>
            <a:endParaRPr lang="en-US" sz="3200" b="1" i="1" dirty="0" smtClean="0">
              <a:ea typeface="ＭＳ Ｐゴシック"/>
              <a:cs typeface="ＭＳ Ｐゴシック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219200"/>
            <a:ext cx="8458200" cy="4724400"/>
          </a:xfrm>
        </p:spPr>
        <p:txBody>
          <a:bodyPr>
            <a:normAutofit/>
          </a:bodyPr>
          <a:lstStyle/>
          <a:p>
            <a:pPr marL="36576" indent="0" eaLnBrk="1" hangingPunct="1">
              <a:spcAft>
                <a:spcPct val="30000"/>
              </a:spcAft>
              <a:buNone/>
            </a:pPr>
            <a:endParaRPr lang="en-US" sz="2200" dirty="0" smtClean="0">
              <a:ea typeface="ＭＳ Ｐゴシック"/>
              <a:cs typeface="ＭＳ Ｐゴシック"/>
            </a:endParaRPr>
          </a:p>
          <a:p>
            <a:pPr eaLnBrk="1" hangingPunct="1">
              <a:spcAft>
                <a:spcPct val="30000"/>
              </a:spcAft>
            </a:pPr>
            <a:r>
              <a:rPr lang="en-US" sz="2200" dirty="0" smtClean="0">
                <a:ea typeface="ＭＳ Ｐゴシック"/>
                <a:cs typeface="ＭＳ Ｐゴシック"/>
              </a:rPr>
              <a:t>The impact of a potentially traumatic event depends on several factors, including:</a:t>
            </a:r>
          </a:p>
          <a:p>
            <a:pPr lvl="1" eaLnBrk="1" hangingPunct="1">
              <a:spcAft>
                <a:spcPct val="30000"/>
              </a:spcAft>
            </a:pPr>
            <a:r>
              <a:rPr lang="en-US" sz="1800" dirty="0" smtClean="0">
                <a:ea typeface="ＭＳ Ｐゴシック"/>
              </a:rPr>
              <a:t>The child</a:t>
            </a:r>
            <a:r>
              <a:rPr lang="ja-JP" altLang="en-US" sz="1800" dirty="0" smtClean="0">
                <a:ea typeface="ＭＳ Ｐゴシック"/>
              </a:rPr>
              <a:t>’</a:t>
            </a:r>
            <a:r>
              <a:rPr lang="en-US" altLang="ja-JP" sz="1800" dirty="0" smtClean="0">
                <a:ea typeface="ＭＳ Ｐゴシック"/>
              </a:rPr>
              <a:t>s age and developmental stage</a:t>
            </a:r>
          </a:p>
          <a:p>
            <a:pPr lvl="1" eaLnBrk="1" hangingPunct="1">
              <a:spcAft>
                <a:spcPct val="30000"/>
              </a:spcAft>
            </a:pPr>
            <a:r>
              <a:rPr lang="en-US" sz="1800" dirty="0" smtClean="0">
                <a:ea typeface="ＭＳ Ｐゴシック"/>
              </a:rPr>
              <a:t>The child</a:t>
            </a:r>
            <a:r>
              <a:rPr lang="ja-JP" altLang="en-US" sz="1800" dirty="0" smtClean="0">
                <a:ea typeface="ＭＳ Ｐゴシック"/>
              </a:rPr>
              <a:t>’</a:t>
            </a:r>
            <a:r>
              <a:rPr lang="en-US" altLang="ja-JP" sz="1800" dirty="0" smtClean="0">
                <a:ea typeface="ＭＳ Ｐゴシック"/>
              </a:rPr>
              <a:t>s perception of the danger faced</a:t>
            </a:r>
          </a:p>
          <a:p>
            <a:pPr lvl="1" eaLnBrk="1" hangingPunct="1">
              <a:spcAft>
                <a:spcPct val="30000"/>
              </a:spcAft>
            </a:pPr>
            <a:r>
              <a:rPr lang="en-US" sz="1800" dirty="0" smtClean="0">
                <a:ea typeface="ＭＳ Ｐゴシック"/>
              </a:rPr>
              <a:t>Whether the child was the victim or a witness</a:t>
            </a:r>
          </a:p>
          <a:p>
            <a:pPr lvl="1" eaLnBrk="1" hangingPunct="1">
              <a:spcAft>
                <a:spcPct val="30000"/>
              </a:spcAft>
            </a:pPr>
            <a:r>
              <a:rPr lang="en-US" sz="1800" dirty="0" smtClean="0">
                <a:ea typeface="ＭＳ Ｐゴシック"/>
              </a:rPr>
              <a:t>The child</a:t>
            </a:r>
            <a:r>
              <a:rPr lang="ja-JP" altLang="en-US" sz="1800" dirty="0" smtClean="0">
                <a:ea typeface="ＭＳ Ｐゴシック"/>
              </a:rPr>
              <a:t>’</a:t>
            </a:r>
            <a:r>
              <a:rPr lang="en-US" altLang="ja-JP" sz="1800" dirty="0" smtClean="0">
                <a:ea typeface="ＭＳ Ｐゴシック"/>
              </a:rPr>
              <a:t>s relationship to the victim or perpetrator</a:t>
            </a:r>
          </a:p>
          <a:p>
            <a:pPr lvl="1" eaLnBrk="1" hangingPunct="1">
              <a:spcAft>
                <a:spcPct val="30000"/>
              </a:spcAft>
            </a:pPr>
            <a:r>
              <a:rPr lang="en-US" sz="1800" dirty="0" smtClean="0">
                <a:ea typeface="ＭＳ Ｐゴシック"/>
              </a:rPr>
              <a:t>The child</a:t>
            </a:r>
            <a:r>
              <a:rPr lang="ja-JP" altLang="en-US" sz="1800" dirty="0" smtClean="0">
                <a:ea typeface="ＭＳ Ｐゴシック"/>
              </a:rPr>
              <a:t>’</a:t>
            </a:r>
            <a:r>
              <a:rPr lang="en-US" altLang="ja-JP" sz="1800" dirty="0" smtClean="0">
                <a:ea typeface="ＭＳ Ｐゴシック"/>
              </a:rPr>
              <a:t>s past experience with trauma</a:t>
            </a:r>
          </a:p>
          <a:p>
            <a:pPr lvl="1" eaLnBrk="1" hangingPunct="1">
              <a:spcAft>
                <a:spcPct val="30000"/>
              </a:spcAft>
            </a:pPr>
            <a:r>
              <a:rPr lang="en-US" sz="1800" dirty="0" smtClean="0">
                <a:ea typeface="ＭＳ Ｐゴシック"/>
              </a:rPr>
              <a:t>The adversities the child faces following the trauma</a:t>
            </a:r>
          </a:p>
          <a:p>
            <a:pPr lvl="1" eaLnBrk="1" hangingPunct="1">
              <a:spcAft>
                <a:spcPct val="40000"/>
              </a:spcAft>
            </a:pPr>
            <a:r>
              <a:rPr lang="en-US" sz="1800" dirty="0" smtClean="0">
                <a:ea typeface="ＭＳ Ｐゴシック"/>
              </a:rPr>
              <a:t>The presence/availability of adults who can offer help and protection</a:t>
            </a:r>
          </a:p>
        </p:txBody>
      </p:sp>
    </p:spTree>
    <p:extLst>
      <p:ext uri="{BB962C8B-B14F-4D97-AF65-F5344CB8AC3E}">
        <p14:creationId xmlns:p14="http://schemas.microsoft.com/office/powerpoint/2010/main" val="1523820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Attachment</a:t>
            </a:r>
          </a:p>
          <a:p>
            <a:r>
              <a:rPr lang="en-US" dirty="0" smtClean="0"/>
              <a:t>Biology</a:t>
            </a:r>
          </a:p>
          <a:p>
            <a:r>
              <a:rPr lang="en-US" dirty="0" smtClean="0"/>
              <a:t>Mood regulation</a:t>
            </a:r>
          </a:p>
          <a:p>
            <a:r>
              <a:rPr lang="en-US" dirty="0" smtClean="0"/>
              <a:t>Dissociation</a:t>
            </a:r>
          </a:p>
          <a:p>
            <a:r>
              <a:rPr lang="en-US" dirty="0" smtClean="0"/>
              <a:t>Behavioral control </a:t>
            </a:r>
          </a:p>
          <a:p>
            <a:r>
              <a:rPr lang="en-US" dirty="0" smtClean="0"/>
              <a:t>Cognition</a:t>
            </a:r>
          </a:p>
          <a:p>
            <a:r>
              <a:rPr lang="en-US" dirty="0" smtClean="0"/>
              <a:t>Self-concept</a:t>
            </a:r>
          </a:p>
          <a:p>
            <a:r>
              <a:rPr lang="en-US" dirty="0" smtClean="0"/>
              <a:t>Development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AABF-2543-4D60-963C-DCF18E62BEC7}" type="slidenum">
              <a:rPr lang="en-US" smtClean="0"/>
              <a:t>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Trauma Exposure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25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5630" y="1482948"/>
            <a:ext cx="6072740" cy="452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AABF-2543-4D60-963C-DCF18E62BEC7}" type="slidenum">
              <a:rPr lang="en-US" smtClean="0"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Adverse Childhood Experiences (ACEs)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4246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2085</TotalTime>
  <Words>2070</Words>
  <Application>Microsoft Office PowerPoint</Application>
  <PresentationFormat>On-screen Show (4:3)</PresentationFormat>
  <Paragraphs>339</Paragraphs>
  <Slides>45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Concourse</vt:lpstr>
      <vt:lpstr>Trauma 101</vt:lpstr>
      <vt:lpstr>Session 1:   Trauma Facts </vt:lpstr>
      <vt:lpstr>What is Trauma?</vt:lpstr>
      <vt:lpstr>What is Trauma?</vt:lpstr>
      <vt:lpstr>Types of Trauma</vt:lpstr>
      <vt:lpstr>Lisa 9-1-1 </vt:lpstr>
      <vt:lpstr>Variability in Responses to Stressors  and Traumatic Events</vt:lpstr>
      <vt:lpstr>Effects of Trauma Exposure</vt:lpstr>
      <vt:lpstr>Adverse Childhood Experiences (ACEs)</vt:lpstr>
      <vt:lpstr>https://www.cdc.gov/violenceprevention/acestudy/about.html</vt:lpstr>
      <vt:lpstr>PowerPoint Presentation</vt:lpstr>
      <vt:lpstr>Trauma and the Brain</vt:lpstr>
      <vt:lpstr>Impact of Extreme Deprivation on Brain Development</vt:lpstr>
      <vt:lpstr>Session 2:  Trauma Effects per Age / Stage</vt:lpstr>
      <vt:lpstr>Preschool Aged Children</vt:lpstr>
      <vt:lpstr>Preschool Aged Children</vt:lpstr>
      <vt:lpstr>Elementary School Children</vt:lpstr>
      <vt:lpstr>Elementary School Children</vt:lpstr>
      <vt:lpstr>Elementary School Children</vt:lpstr>
      <vt:lpstr>Middle School Children</vt:lpstr>
      <vt:lpstr>Middle School Children</vt:lpstr>
      <vt:lpstr>Middle School Children</vt:lpstr>
      <vt:lpstr>High School Children</vt:lpstr>
      <vt:lpstr>High School Children</vt:lpstr>
      <vt:lpstr>High School Children</vt:lpstr>
      <vt:lpstr>Session 3:  What Can We Do To Help Traumatized Children</vt:lpstr>
      <vt:lpstr>Enhance Child Well-Being: Resilience</vt:lpstr>
      <vt:lpstr>Factors that Enhance Resilience</vt:lpstr>
      <vt:lpstr>Enhance Child Well-Being and Resilience</vt:lpstr>
      <vt:lpstr>Core Components of Trauma-Focused,  Evidence-Based Treatment</vt:lpstr>
      <vt:lpstr>Questions to Ask Therapists and Agencies That Provide Services</vt:lpstr>
      <vt:lpstr>Day to Day Suggestions to be Proactive with a Traumatized Child </vt:lpstr>
      <vt:lpstr>What can be done to help?</vt:lpstr>
      <vt:lpstr>What can be done to help?</vt:lpstr>
      <vt:lpstr>What can be done to help?</vt:lpstr>
      <vt:lpstr>What can be done to help?</vt:lpstr>
      <vt:lpstr>You might be able to make accommodations: </vt:lpstr>
      <vt:lpstr>Know your resources:</vt:lpstr>
      <vt:lpstr>PowerPoint Presentation</vt:lpstr>
      <vt:lpstr>GET INVOLVED</vt:lpstr>
      <vt:lpstr>Franklin County Resources</vt:lpstr>
      <vt:lpstr>Franklin County Resources</vt:lpstr>
      <vt:lpstr>Session 4:</vt:lpstr>
      <vt:lpstr>REMOVED</vt:lpstr>
      <vt:lpstr>Sources</vt:lpstr>
    </vt:vector>
  </TitlesOfParts>
  <Company>Windows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Protecting Children of Arrested Parents https://www.youtube.com/watch?v=DEydZ1whBXA</dc:title>
  <dc:creator>Emily Thoenen</dc:creator>
  <cp:lastModifiedBy>Emily Thoenen</cp:lastModifiedBy>
  <cp:revision>57</cp:revision>
  <cp:lastPrinted>2018-07-13T16:34:20Z</cp:lastPrinted>
  <dcterms:created xsi:type="dcterms:W3CDTF">2016-08-19T14:29:34Z</dcterms:created>
  <dcterms:modified xsi:type="dcterms:W3CDTF">2018-07-13T16:34:32Z</dcterms:modified>
</cp:coreProperties>
</file>