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1"/>
  </p:notesMasterIdLst>
  <p:sldIdLst>
    <p:sldId id="256" r:id="rId2"/>
    <p:sldId id="257" r:id="rId3"/>
    <p:sldId id="258" r:id="rId4"/>
    <p:sldId id="274" r:id="rId5"/>
    <p:sldId id="275" r:id="rId6"/>
    <p:sldId id="279" r:id="rId7"/>
    <p:sldId id="281" r:id="rId8"/>
    <p:sldId id="276" r:id="rId9"/>
    <p:sldId id="289" r:id="rId10"/>
    <p:sldId id="288" r:id="rId11"/>
    <p:sldId id="292" r:id="rId12"/>
    <p:sldId id="285" r:id="rId13"/>
    <p:sldId id="286" r:id="rId14"/>
    <p:sldId id="290" r:id="rId15"/>
    <p:sldId id="265" r:id="rId16"/>
    <p:sldId id="291" r:id="rId17"/>
    <p:sldId id="266" r:id="rId18"/>
    <p:sldId id="268" r:id="rId19"/>
    <p:sldId id="277" r:id="rId20"/>
    <p:sldId id="269" r:id="rId21"/>
    <p:sldId id="287" r:id="rId22"/>
    <p:sldId id="294" r:id="rId23"/>
    <p:sldId id="271" r:id="rId24"/>
    <p:sldId id="282" r:id="rId25"/>
    <p:sldId id="272" r:id="rId26"/>
    <p:sldId id="293" r:id="rId27"/>
    <p:sldId id="259" r:id="rId28"/>
    <p:sldId id="28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99FF"/>
    <a:srgbClr val="FF99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1" autoAdjust="0"/>
    <p:restoredTop sz="86387" autoAdjust="0"/>
  </p:normalViewPr>
  <p:slideViewPr>
    <p:cSldViewPr snapToGrid="0">
      <p:cViewPr varScale="1">
        <p:scale>
          <a:sx n="103" d="100"/>
          <a:sy n="103" d="100"/>
        </p:scale>
        <p:origin x="138" y="270"/>
      </p:cViewPr>
      <p:guideLst/>
    </p:cSldViewPr>
  </p:slideViewPr>
  <p:outlineViewPr>
    <p:cViewPr>
      <p:scale>
        <a:sx n="33" d="100"/>
        <a:sy n="33" d="100"/>
      </p:scale>
      <p:origin x="0" y="-4176"/>
    </p:cViewPr>
  </p:outlineViewPr>
  <p:notesTextViewPr>
    <p:cViewPr>
      <p:scale>
        <a:sx n="1" d="1"/>
        <a:sy n="1" d="1"/>
      </p:scale>
      <p:origin x="0" y="0"/>
    </p:cViewPr>
  </p:notesTextViewPr>
  <p:notesViewPr>
    <p:cSldViewPr snapToGrid="0">
      <p:cViewPr varScale="1">
        <p:scale>
          <a:sx n="97" d="100"/>
          <a:sy n="97" d="100"/>
        </p:scale>
        <p:origin x="27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0C51D-F32C-4F07-B002-481FF0A52436}"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0B22C675-FF4E-4A61-A949-1234A583BB1E}">
      <dgm:prSet phldrT="[Text]"/>
      <dgm:spPr>
        <a:solidFill>
          <a:schemeClr val="accent2">
            <a:lumMod val="75000"/>
          </a:schemeClr>
        </a:solidFill>
      </dgm:spPr>
      <dgm:t>
        <a:bodyPr/>
        <a:lstStyle/>
        <a:p>
          <a:r>
            <a:rPr lang="en-US" dirty="0" smtClean="0"/>
            <a:t>System of Care</a:t>
          </a:r>
          <a:endParaRPr lang="en-US" dirty="0"/>
        </a:p>
      </dgm:t>
    </dgm:pt>
    <dgm:pt modelId="{5C9B66B3-D8D3-41A2-A07E-AA3460932E65}" type="parTrans" cxnId="{280F87E3-34A9-4258-93D1-C003D98EF80C}">
      <dgm:prSet/>
      <dgm:spPr/>
      <dgm:t>
        <a:bodyPr/>
        <a:lstStyle/>
        <a:p>
          <a:endParaRPr lang="en-US"/>
        </a:p>
      </dgm:t>
    </dgm:pt>
    <dgm:pt modelId="{9861CF17-D9F8-49B9-AE91-0564093960FD}" type="sibTrans" cxnId="{280F87E3-34A9-4258-93D1-C003D98EF80C}">
      <dgm:prSet/>
      <dgm:spPr/>
      <dgm:t>
        <a:bodyPr/>
        <a:lstStyle/>
        <a:p>
          <a:endParaRPr lang="en-US"/>
        </a:p>
      </dgm:t>
    </dgm:pt>
    <dgm:pt modelId="{D78740DF-F3EC-4BA1-AEB7-BE39AEB0A55D}">
      <dgm:prSet phldrT="[Text]"/>
      <dgm:spPr>
        <a:solidFill>
          <a:schemeClr val="accent5">
            <a:lumMod val="60000"/>
            <a:lumOff val="40000"/>
          </a:schemeClr>
        </a:solidFill>
      </dgm:spPr>
      <dgm:t>
        <a:bodyPr/>
        <a:lstStyle/>
        <a:p>
          <a:r>
            <a:rPr lang="en-US" dirty="0" smtClean="0"/>
            <a:t>5 Domains of Well Being</a:t>
          </a:r>
          <a:endParaRPr lang="en-US" dirty="0"/>
        </a:p>
      </dgm:t>
    </dgm:pt>
    <dgm:pt modelId="{2EA3F9F5-FF37-46BE-8934-C6C3B1A7EF4F}" type="parTrans" cxnId="{7A5EC3A5-9421-4977-A0C8-5D1C42606797}">
      <dgm:prSet/>
      <dgm:spPr/>
      <dgm:t>
        <a:bodyPr/>
        <a:lstStyle/>
        <a:p>
          <a:endParaRPr lang="en-US"/>
        </a:p>
      </dgm:t>
    </dgm:pt>
    <dgm:pt modelId="{D0202BCC-2DDD-4D69-A828-F2CB50B34A4C}" type="sibTrans" cxnId="{7A5EC3A5-9421-4977-A0C8-5D1C42606797}">
      <dgm:prSet/>
      <dgm:spPr/>
      <dgm:t>
        <a:bodyPr/>
        <a:lstStyle/>
        <a:p>
          <a:endParaRPr lang="en-US"/>
        </a:p>
      </dgm:t>
    </dgm:pt>
    <dgm:pt modelId="{6C1C9E70-1F64-4A45-9310-362B2A5F8729}">
      <dgm:prSet phldrT="[Text]"/>
      <dgm:spPr>
        <a:solidFill>
          <a:schemeClr val="accent2">
            <a:lumMod val="60000"/>
            <a:lumOff val="40000"/>
          </a:schemeClr>
        </a:solidFill>
      </dgm:spPr>
      <dgm:t>
        <a:bodyPr/>
        <a:lstStyle/>
        <a:p>
          <a:r>
            <a:rPr lang="en-US" dirty="0" smtClean="0"/>
            <a:t>Signs of Safety</a:t>
          </a:r>
          <a:endParaRPr lang="en-US" dirty="0"/>
        </a:p>
      </dgm:t>
    </dgm:pt>
    <dgm:pt modelId="{D718B453-B3DD-434B-A3AC-6600006BFB9E}" type="parTrans" cxnId="{179A99A4-3FF8-4B42-92E4-D8AD1A82B1EB}">
      <dgm:prSet/>
      <dgm:spPr/>
      <dgm:t>
        <a:bodyPr/>
        <a:lstStyle/>
        <a:p>
          <a:endParaRPr lang="en-US"/>
        </a:p>
      </dgm:t>
    </dgm:pt>
    <dgm:pt modelId="{E7FC3D92-5D16-45C7-843D-A3E5B00CC208}" type="sibTrans" cxnId="{179A99A4-3FF8-4B42-92E4-D8AD1A82B1EB}">
      <dgm:prSet/>
      <dgm:spPr/>
      <dgm:t>
        <a:bodyPr/>
        <a:lstStyle/>
        <a:p>
          <a:endParaRPr lang="en-US"/>
        </a:p>
      </dgm:t>
    </dgm:pt>
    <dgm:pt modelId="{71AB2B56-A95F-4791-BB9E-9B6AD8AEEDCF}">
      <dgm:prSet phldrT="[Text]"/>
      <dgm:spPr>
        <a:solidFill>
          <a:schemeClr val="accent4">
            <a:lumMod val="75000"/>
          </a:schemeClr>
        </a:solidFill>
      </dgm:spPr>
      <dgm:t>
        <a:bodyPr/>
        <a:lstStyle/>
        <a:p>
          <a:r>
            <a:rPr lang="en-US" dirty="0" smtClean="0"/>
            <a:t>Trauma Informed Community</a:t>
          </a:r>
          <a:endParaRPr lang="en-US" dirty="0"/>
        </a:p>
      </dgm:t>
    </dgm:pt>
    <dgm:pt modelId="{000517AA-2923-4CFE-9FEE-428EB4F35C6A}" type="parTrans" cxnId="{56EC4134-5C17-4FE3-897A-3AC76F17CB6A}">
      <dgm:prSet/>
      <dgm:spPr/>
      <dgm:t>
        <a:bodyPr/>
        <a:lstStyle/>
        <a:p>
          <a:endParaRPr lang="en-US"/>
        </a:p>
      </dgm:t>
    </dgm:pt>
    <dgm:pt modelId="{88C63D3C-3273-4F2B-A261-3665857E44D0}" type="sibTrans" cxnId="{56EC4134-5C17-4FE3-897A-3AC76F17CB6A}">
      <dgm:prSet/>
      <dgm:spPr/>
      <dgm:t>
        <a:bodyPr/>
        <a:lstStyle/>
        <a:p>
          <a:endParaRPr lang="en-US"/>
        </a:p>
      </dgm:t>
    </dgm:pt>
    <dgm:pt modelId="{5C0E5C6F-BB99-4B82-BC87-AD84DDA98C61}" type="pres">
      <dgm:prSet presAssocID="{64F0C51D-F32C-4F07-B002-481FF0A52436}" presName="Name0" presStyleCnt="0">
        <dgm:presLayoutVars>
          <dgm:chMax val="1"/>
          <dgm:chPref val="1"/>
        </dgm:presLayoutVars>
      </dgm:prSet>
      <dgm:spPr/>
      <dgm:t>
        <a:bodyPr/>
        <a:lstStyle/>
        <a:p>
          <a:endParaRPr lang="en-US"/>
        </a:p>
      </dgm:t>
    </dgm:pt>
    <dgm:pt modelId="{B8BAF468-7956-4D77-A606-047910E7252B}" type="pres">
      <dgm:prSet presAssocID="{0B22C675-FF4E-4A61-A949-1234A583BB1E}" presName="Parent" presStyleLbl="node0" presStyleIdx="0" presStyleCnt="1">
        <dgm:presLayoutVars>
          <dgm:chMax val="5"/>
          <dgm:chPref val="5"/>
        </dgm:presLayoutVars>
      </dgm:prSet>
      <dgm:spPr/>
      <dgm:t>
        <a:bodyPr/>
        <a:lstStyle/>
        <a:p>
          <a:endParaRPr lang="en-US"/>
        </a:p>
      </dgm:t>
    </dgm:pt>
    <dgm:pt modelId="{A608EFD5-1B66-4D61-9A21-662BB89C9C50}" type="pres">
      <dgm:prSet presAssocID="{0B22C675-FF4E-4A61-A949-1234A583BB1E}" presName="Accent1" presStyleLbl="node1" presStyleIdx="0" presStyleCnt="15"/>
      <dgm:spPr/>
    </dgm:pt>
    <dgm:pt modelId="{F25C4347-EE39-44B6-8D52-C678DDA5DF49}" type="pres">
      <dgm:prSet presAssocID="{0B22C675-FF4E-4A61-A949-1234A583BB1E}" presName="Accent2" presStyleLbl="node1" presStyleIdx="1" presStyleCnt="15"/>
      <dgm:spPr/>
    </dgm:pt>
    <dgm:pt modelId="{A4E63E8E-EB73-4386-989B-8B6B14E43BC6}" type="pres">
      <dgm:prSet presAssocID="{0B22C675-FF4E-4A61-A949-1234A583BB1E}" presName="Accent3" presStyleLbl="node1" presStyleIdx="2" presStyleCnt="15"/>
      <dgm:spPr/>
    </dgm:pt>
    <dgm:pt modelId="{1D59E841-A74C-4217-AB5D-5EF84427366B}" type="pres">
      <dgm:prSet presAssocID="{0B22C675-FF4E-4A61-A949-1234A583BB1E}" presName="Accent4" presStyleLbl="node1" presStyleIdx="3" presStyleCnt="15"/>
      <dgm:spPr/>
    </dgm:pt>
    <dgm:pt modelId="{B5231685-4B6A-475E-AC87-56EFD412ED46}" type="pres">
      <dgm:prSet presAssocID="{0B22C675-FF4E-4A61-A949-1234A583BB1E}" presName="Accent5" presStyleLbl="node1" presStyleIdx="4" presStyleCnt="15"/>
      <dgm:spPr/>
    </dgm:pt>
    <dgm:pt modelId="{582770DD-3EAF-4252-BC2C-81FFD2239362}" type="pres">
      <dgm:prSet presAssocID="{0B22C675-FF4E-4A61-A949-1234A583BB1E}" presName="Accent6" presStyleLbl="node1" presStyleIdx="5" presStyleCnt="15"/>
      <dgm:spPr/>
    </dgm:pt>
    <dgm:pt modelId="{D054332B-79EE-496D-A31F-5D82FA8C7802}" type="pres">
      <dgm:prSet presAssocID="{D78740DF-F3EC-4BA1-AEB7-BE39AEB0A55D}" presName="Child1" presStyleLbl="node1" presStyleIdx="6" presStyleCnt="15">
        <dgm:presLayoutVars>
          <dgm:chMax val="0"/>
          <dgm:chPref val="0"/>
        </dgm:presLayoutVars>
      </dgm:prSet>
      <dgm:spPr/>
      <dgm:t>
        <a:bodyPr/>
        <a:lstStyle/>
        <a:p>
          <a:endParaRPr lang="en-US"/>
        </a:p>
      </dgm:t>
    </dgm:pt>
    <dgm:pt modelId="{C8355740-FAB2-4BFF-A9F6-A432E128949D}" type="pres">
      <dgm:prSet presAssocID="{D78740DF-F3EC-4BA1-AEB7-BE39AEB0A55D}" presName="Accent7" presStyleCnt="0"/>
      <dgm:spPr/>
    </dgm:pt>
    <dgm:pt modelId="{DE62CB6A-5FC4-40C5-906D-2E940349ECB2}" type="pres">
      <dgm:prSet presAssocID="{D78740DF-F3EC-4BA1-AEB7-BE39AEB0A55D}" presName="AccentHold1" presStyleLbl="node1" presStyleIdx="7" presStyleCnt="15"/>
      <dgm:spPr/>
    </dgm:pt>
    <dgm:pt modelId="{B18CD401-5D7E-400D-9285-1F7A092C0820}" type="pres">
      <dgm:prSet presAssocID="{D78740DF-F3EC-4BA1-AEB7-BE39AEB0A55D}" presName="Accent8" presStyleCnt="0"/>
      <dgm:spPr/>
    </dgm:pt>
    <dgm:pt modelId="{3C0262A9-3CA9-4C4A-9BDF-F9333E60C87C}" type="pres">
      <dgm:prSet presAssocID="{D78740DF-F3EC-4BA1-AEB7-BE39AEB0A55D}" presName="AccentHold2" presStyleLbl="node1" presStyleIdx="8" presStyleCnt="15"/>
      <dgm:spPr/>
    </dgm:pt>
    <dgm:pt modelId="{CF49B810-2AEE-4D8E-9BDC-9976FA66801F}" type="pres">
      <dgm:prSet presAssocID="{6C1C9E70-1F64-4A45-9310-362B2A5F8729}" presName="Child2" presStyleLbl="node1" presStyleIdx="9" presStyleCnt="15">
        <dgm:presLayoutVars>
          <dgm:chMax val="0"/>
          <dgm:chPref val="0"/>
        </dgm:presLayoutVars>
      </dgm:prSet>
      <dgm:spPr/>
      <dgm:t>
        <a:bodyPr/>
        <a:lstStyle/>
        <a:p>
          <a:endParaRPr lang="en-US"/>
        </a:p>
      </dgm:t>
    </dgm:pt>
    <dgm:pt modelId="{9F3166F5-1C55-4184-80AB-5516E0D23158}" type="pres">
      <dgm:prSet presAssocID="{6C1C9E70-1F64-4A45-9310-362B2A5F8729}" presName="Accent9" presStyleCnt="0"/>
      <dgm:spPr/>
    </dgm:pt>
    <dgm:pt modelId="{048FDEBF-7736-4681-94DF-83AF874DE68C}" type="pres">
      <dgm:prSet presAssocID="{6C1C9E70-1F64-4A45-9310-362B2A5F8729}" presName="AccentHold1" presStyleLbl="node1" presStyleIdx="10" presStyleCnt="15"/>
      <dgm:spPr/>
    </dgm:pt>
    <dgm:pt modelId="{C80BD96D-B4B4-4E97-82E6-C438AD0955AF}" type="pres">
      <dgm:prSet presAssocID="{6C1C9E70-1F64-4A45-9310-362B2A5F8729}" presName="Accent10" presStyleCnt="0"/>
      <dgm:spPr/>
    </dgm:pt>
    <dgm:pt modelId="{F49880CB-5BD8-4154-BC59-51A4B69B4F97}" type="pres">
      <dgm:prSet presAssocID="{6C1C9E70-1F64-4A45-9310-362B2A5F8729}" presName="AccentHold2" presStyleLbl="node1" presStyleIdx="11" presStyleCnt="15"/>
      <dgm:spPr/>
    </dgm:pt>
    <dgm:pt modelId="{E6CE6C35-D750-4628-B6CE-2760D03D0BAE}" type="pres">
      <dgm:prSet presAssocID="{6C1C9E70-1F64-4A45-9310-362B2A5F8729}" presName="Accent11" presStyleCnt="0"/>
      <dgm:spPr/>
    </dgm:pt>
    <dgm:pt modelId="{86DB909D-DC8A-4634-BE97-7C8005A94B2B}" type="pres">
      <dgm:prSet presAssocID="{6C1C9E70-1F64-4A45-9310-362B2A5F8729}" presName="AccentHold3" presStyleLbl="node1" presStyleIdx="12" presStyleCnt="15"/>
      <dgm:spPr/>
    </dgm:pt>
    <dgm:pt modelId="{5B1F4A29-D878-44CF-91EF-64AD0561780A}" type="pres">
      <dgm:prSet presAssocID="{71AB2B56-A95F-4791-BB9E-9B6AD8AEEDCF}" presName="Child3" presStyleLbl="node1" presStyleIdx="13" presStyleCnt="15">
        <dgm:presLayoutVars>
          <dgm:chMax val="0"/>
          <dgm:chPref val="0"/>
        </dgm:presLayoutVars>
      </dgm:prSet>
      <dgm:spPr/>
      <dgm:t>
        <a:bodyPr/>
        <a:lstStyle/>
        <a:p>
          <a:endParaRPr lang="en-US"/>
        </a:p>
      </dgm:t>
    </dgm:pt>
    <dgm:pt modelId="{58CCC133-40B1-4303-A2CA-8F68435033C4}" type="pres">
      <dgm:prSet presAssocID="{71AB2B56-A95F-4791-BB9E-9B6AD8AEEDCF}" presName="Accent12" presStyleCnt="0"/>
      <dgm:spPr/>
    </dgm:pt>
    <dgm:pt modelId="{99F9B464-381B-4D14-A7E3-6C1EB9437580}" type="pres">
      <dgm:prSet presAssocID="{71AB2B56-A95F-4791-BB9E-9B6AD8AEEDCF}" presName="AccentHold1" presStyleLbl="node1" presStyleIdx="14" presStyleCnt="15"/>
      <dgm:spPr/>
    </dgm:pt>
  </dgm:ptLst>
  <dgm:cxnLst>
    <dgm:cxn modelId="{C2F3283B-307C-44AA-BD63-83F4C0768508}" type="presOf" srcId="{D78740DF-F3EC-4BA1-AEB7-BE39AEB0A55D}" destId="{D054332B-79EE-496D-A31F-5D82FA8C7802}" srcOrd="0" destOrd="0" presId="urn:microsoft.com/office/officeart/2009/3/layout/CircleRelationship"/>
    <dgm:cxn modelId="{56EC4134-5C17-4FE3-897A-3AC76F17CB6A}" srcId="{0B22C675-FF4E-4A61-A949-1234A583BB1E}" destId="{71AB2B56-A95F-4791-BB9E-9B6AD8AEEDCF}" srcOrd="2" destOrd="0" parTransId="{000517AA-2923-4CFE-9FEE-428EB4F35C6A}" sibTransId="{88C63D3C-3273-4F2B-A261-3665857E44D0}"/>
    <dgm:cxn modelId="{F4949855-C7FB-4F4D-9CAD-6882F68007D0}" type="presOf" srcId="{6C1C9E70-1F64-4A45-9310-362B2A5F8729}" destId="{CF49B810-2AEE-4D8E-9BDC-9976FA66801F}" srcOrd="0" destOrd="0" presId="urn:microsoft.com/office/officeart/2009/3/layout/CircleRelationship"/>
    <dgm:cxn modelId="{54A73984-A4D1-4CF2-ABFB-77A1134D2F13}" type="presOf" srcId="{71AB2B56-A95F-4791-BB9E-9B6AD8AEEDCF}" destId="{5B1F4A29-D878-44CF-91EF-64AD0561780A}" srcOrd="0" destOrd="0" presId="urn:microsoft.com/office/officeart/2009/3/layout/CircleRelationship"/>
    <dgm:cxn modelId="{179A99A4-3FF8-4B42-92E4-D8AD1A82B1EB}" srcId="{0B22C675-FF4E-4A61-A949-1234A583BB1E}" destId="{6C1C9E70-1F64-4A45-9310-362B2A5F8729}" srcOrd="1" destOrd="0" parTransId="{D718B453-B3DD-434B-A3AC-6600006BFB9E}" sibTransId="{E7FC3D92-5D16-45C7-843D-A3E5B00CC208}"/>
    <dgm:cxn modelId="{7A5EC3A5-9421-4977-A0C8-5D1C42606797}" srcId="{0B22C675-FF4E-4A61-A949-1234A583BB1E}" destId="{D78740DF-F3EC-4BA1-AEB7-BE39AEB0A55D}" srcOrd="0" destOrd="0" parTransId="{2EA3F9F5-FF37-46BE-8934-C6C3B1A7EF4F}" sibTransId="{D0202BCC-2DDD-4D69-A828-F2CB50B34A4C}"/>
    <dgm:cxn modelId="{DC755858-44FF-47D9-A57C-CE47206042D3}" type="presOf" srcId="{64F0C51D-F32C-4F07-B002-481FF0A52436}" destId="{5C0E5C6F-BB99-4B82-BC87-AD84DDA98C61}" srcOrd="0" destOrd="0" presId="urn:microsoft.com/office/officeart/2009/3/layout/CircleRelationship"/>
    <dgm:cxn modelId="{280F87E3-34A9-4258-93D1-C003D98EF80C}" srcId="{64F0C51D-F32C-4F07-B002-481FF0A52436}" destId="{0B22C675-FF4E-4A61-A949-1234A583BB1E}" srcOrd="0" destOrd="0" parTransId="{5C9B66B3-D8D3-41A2-A07E-AA3460932E65}" sibTransId="{9861CF17-D9F8-49B9-AE91-0564093960FD}"/>
    <dgm:cxn modelId="{4B0BA213-8055-4BE1-9406-4A75F7006A8D}" type="presOf" srcId="{0B22C675-FF4E-4A61-A949-1234A583BB1E}" destId="{B8BAF468-7956-4D77-A606-047910E7252B}" srcOrd="0" destOrd="0" presId="urn:microsoft.com/office/officeart/2009/3/layout/CircleRelationship"/>
    <dgm:cxn modelId="{C859943F-DC55-47E0-AFFA-84C0232ADEE4}" type="presParOf" srcId="{5C0E5C6F-BB99-4B82-BC87-AD84DDA98C61}" destId="{B8BAF468-7956-4D77-A606-047910E7252B}" srcOrd="0" destOrd="0" presId="urn:microsoft.com/office/officeart/2009/3/layout/CircleRelationship"/>
    <dgm:cxn modelId="{CB0FAA7A-082F-4715-A51E-B95E6404CAEE}" type="presParOf" srcId="{5C0E5C6F-BB99-4B82-BC87-AD84DDA98C61}" destId="{A608EFD5-1B66-4D61-9A21-662BB89C9C50}" srcOrd="1" destOrd="0" presId="urn:microsoft.com/office/officeart/2009/3/layout/CircleRelationship"/>
    <dgm:cxn modelId="{F4193967-D28D-42A3-A0F8-27B9925D0424}" type="presParOf" srcId="{5C0E5C6F-BB99-4B82-BC87-AD84DDA98C61}" destId="{F25C4347-EE39-44B6-8D52-C678DDA5DF49}" srcOrd="2" destOrd="0" presId="urn:microsoft.com/office/officeart/2009/3/layout/CircleRelationship"/>
    <dgm:cxn modelId="{F9080F91-62B5-4F2A-B1AC-D2C6DC4392DF}" type="presParOf" srcId="{5C0E5C6F-BB99-4B82-BC87-AD84DDA98C61}" destId="{A4E63E8E-EB73-4386-989B-8B6B14E43BC6}" srcOrd="3" destOrd="0" presId="urn:microsoft.com/office/officeart/2009/3/layout/CircleRelationship"/>
    <dgm:cxn modelId="{1A2D3DAF-19F2-4510-9C3D-AF6A6611B024}" type="presParOf" srcId="{5C0E5C6F-BB99-4B82-BC87-AD84DDA98C61}" destId="{1D59E841-A74C-4217-AB5D-5EF84427366B}" srcOrd="4" destOrd="0" presId="urn:microsoft.com/office/officeart/2009/3/layout/CircleRelationship"/>
    <dgm:cxn modelId="{B6BE3DE1-8828-4C4D-88F0-3F00A7C560D7}" type="presParOf" srcId="{5C0E5C6F-BB99-4B82-BC87-AD84DDA98C61}" destId="{B5231685-4B6A-475E-AC87-56EFD412ED46}" srcOrd="5" destOrd="0" presId="urn:microsoft.com/office/officeart/2009/3/layout/CircleRelationship"/>
    <dgm:cxn modelId="{5A340F7F-4589-448F-B5E0-EDC8F76FA8F3}" type="presParOf" srcId="{5C0E5C6F-BB99-4B82-BC87-AD84DDA98C61}" destId="{582770DD-3EAF-4252-BC2C-81FFD2239362}" srcOrd="6" destOrd="0" presId="urn:microsoft.com/office/officeart/2009/3/layout/CircleRelationship"/>
    <dgm:cxn modelId="{EADFD076-2C46-44E8-8FA0-EF533B9257AD}" type="presParOf" srcId="{5C0E5C6F-BB99-4B82-BC87-AD84DDA98C61}" destId="{D054332B-79EE-496D-A31F-5D82FA8C7802}" srcOrd="7" destOrd="0" presId="urn:microsoft.com/office/officeart/2009/3/layout/CircleRelationship"/>
    <dgm:cxn modelId="{2E97B52D-B889-4FF5-A94F-91F395530C72}" type="presParOf" srcId="{5C0E5C6F-BB99-4B82-BC87-AD84DDA98C61}" destId="{C8355740-FAB2-4BFF-A9F6-A432E128949D}" srcOrd="8" destOrd="0" presId="urn:microsoft.com/office/officeart/2009/3/layout/CircleRelationship"/>
    <dgm:cxn modelId="{67E691F6-7E64-4100-ABF7-5D108FEFA762}" type="presParOf" srcId="{C8355740-FAB2-4BFF-A9F6-A432E128949D}" destId="{DE62CB6A-5FC4-40C5-906D-2E940349ECB2}" srcOrd="0" destOrd="0" presId="urn:microsoft.com/office/officeart/2009/3/layout/CircleRelationship"/>
    <dgm:cxn modelId="{42FE0EA2-EB3D-44C2-AACB-6CCCB79C60F4}" type="presParOf" srcId="{5C0E5C6F-BB99-4B82-BC87-AD84DDA98C61}" destId="{B18CD401-5D7E-400D-9285-1F7A092C0820}" srcOrd="9" destOrd="0" presId="urn:microsoft.com/office/officeart/2009/3/layout/CircleRelationship"/>
    <dgm:cxn modelId="{3105C4BF-87D6-49FA-A9F5-7D35386E7B95}" type="presParOf" srcId="{B18CD401-5D7E-400D-9285-1F7A092C0820}" destId="{3C0262A9-3CA9-4C4A-9BDF-F9333E60C87C}" srcOrd="0" destOrd="0" presId="urn:microsoft.com/office/officeart/2009/3/layout/CircleRelationship"/>
    <dgm:cxn modelId="{66482DB9-2A7F-4C6D-9FFA-7BE46F858726}" type="presParOf" srcId="{5C0E5C6F-BB99-4B82-BC87-AD84DDA98C61}" destId="{CF49B810-2AEE-4D8E-9BDC-9976FA66801F}" srcOrd="10" destOrd="0" presId="urn:microsoft.com/office/officeart/2009/3/layout/CircleRelationship"/>
    <dgm:cxn modelId="{23EE138E-0DD5-42CA-B6B3-A632F2E6C0B8}" type="presParOf" srcId="{5C0E5C6F-BB99-4B82-BC87-AD84DDA98C61}" destId="{9F3166F5-1C55-4184-80AB-5516E0D23158}" srcOrd="11" destOrd="0" presId="urn:microsoft.com/office/officeart/2009/3/layout/CircleRelationship"/>
    <dgm:cxn modelId="{346690E8-D7D1-4CC3-A1E9-D0F0FBA31214}" type="presParOf" srcId="{9F3166F5-1C55-4184-80AB-5516E0D23158}" destId="{048FDEBF-7736-4681-94DF-83AF874DE68C}" srcOrd="0" destOrd="0" presId="urn:microsoft.com/office/officeart/2009/3/layout/CircleRelationship"/>
    <dgm:cxn modelId="{58374E08-11A3-4739-8C96-2F2008B8FF0D}" type="presParOf" srcId="{5C0E5C6F-BB99-4B82-BC87-AD84DDA98C61}" destId="{C80BD96D-B4B4-4E97-82E6-C438AD0955AF}" srcOrd="12" destOrd="0" presId="urn:microsoft.com/office/officeart/2009/3/layout/CircleRelationship"/>
    <dgm:cxn modelId="{B44DDBE9-04DC-49A3-B959-31181A940B7B}" type="presParOf" srcId="{C80BD96D-B4B4-4E97-82E6-C438AD0955AF}" destId="{F49880CB-5BD8-4154-BC59-51A4B69B4F97}" srcOrd="0" destOrd="0" presId="urn:microsoft.com/office/officeart/2009/3/layout/CircleRelationship"/>
    <dgm:cxn modelId="{5236300C-B50A-49F1-A374-64FAD9EBF01A}" type="presParOf" srcId="{5C0E5C6F-BB99-4B82-BC87-AD84DDA98C61}" destId="{E6CE6C35-D750-4628-B6CE-2760D03D0BAE}" srcOrd="13" destOrd="0" presId="urn:microsoft.com/office/officeart/2009/3/layout/CircleRelationship"/>
    <dgm:cxn modelId="{C036D691-4B9B-4182-BCC8-DD7424A4E09F}" type="presParOf" srcId="{E6CE6C35-D750-4628-B6CE-2760D03D0BAE}" destId="{86DB909D-DC8A-4634-BE97-7C8005A94B2B}" srcOrd="0" destOrd="0" presId="urn:microsoft.com/office/officeart/2009/3/layout/CircleRelationship"/>
    <dgm:cxn modelId="{720EA9C2-1932-4ABF-B56F-90DFC004CC68}" type="presParOf" srcId="{5C0E5C6F-BB99-4B82-BC87-AD84DDA98C61}" destId="{5B1F4A29-D878-44CF-91EF-64AD0561780A}" srcOrd="14" destOrd="0" presId="urn:microsoft.com/office/officeart/2009/3/layout/CircleRelationship"/>
    <dgm:cxn modelId="{7731A9E0-CE83-44CC-A926-4AC344CFCC59}" type="presParOf" srcId="{5C0E5C6F-BB99-4B82-BC87-AD84DDA98C61}" destId="{58CCC133-40B1-4303-A2CA-8F68435033C4}" srcOrd="15" destOrd="0" presId="urn:microsoft.com/office/officeart/2009/3/layout/CircleRelationship"/>
    <dgm:cxn modelId="{93500715-E22F-48F0-B4C2-915D4CA0C331}" type="presParOf" srcId="{58CCC133-40B1-4303-A2CA-8F68435033C4}" destId="{99F9B464-381B-4D14-A7E3-6C1EB943758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5359D-D266-4199-95EA-000CCD53B8A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29190B7-E0F7-423C-AC92-9451D0AE4A50}">
      <dgm:prSet phldrT="[Text]"/>
      <dgm:spPr>
        <a:solidFill>
          <a:schemeClr val="accent4">
            <a:lumMod val="75000"/>
          </a:schemeClr>
        </a:solidFill>
      </dgm:spPr>
      <dgm:t>
        <a:bodyPr/>
        <a:lstStyle/>
        <a:p>
          <a:r>
            <a:rPr lang="en-US" dirty="0" smtClean="0"/>
            <a:t>Trauma Informed Community</a:t>
          </a:r>
          <a:endParaRPr lang="en-US" dirty="0"/>
        </a:p>
      </dgm:t>
    </dgm:pt>
    <dgm:pt modelId="{F2DA2778-A406-43A5-B844-AB8B3C5E318C}" type="parTrans" cxnId="{405D650E-8E3C-42DD-AF25-3CDD6D710848}">
      <dgm:prSet/>
      <dgm:spPr/>
      <dgm:t>
        <a:bodyPr/>
        <a:lstStyle/>
        <a:p>
          <a:endParaRPr lang="en-US"/>
        </a:p>
      </dgm:t>
    </dgm:pt>
    <dgm:pt modelId="{4507F56C-0CE9-4882-BE42-8647371A0522}" type="sibTrans" cxnId="{405D650E-8E3C-42DD-AF25-3CDD6D710848}">
      <dgm:prSet/>
      <dgm:spPr/>
      <dgm:t>
        <a:bodyPr/>
        <a:lstStyle/>
        <a:p>
          <a:endParaRPr lang="en-US"/>
        </a:p>
      </dgm:t>
    </dgm:pt>
    <dgm:pt modelId="{DFF7FEE5-2859-4C2F-9233-35D7545E29CA}">
      <dgm:prSet phldrT="[Text]"/>
      <dgm:spPr>
        <a:solidFill>
          <a:schemeClr val="accent2">
            <a:lumMod val="75000"/>
          </a:schemeClr>
        </a:solidFill>
      </dgm:spPr>
      <dgm:t>
        <a:bodyPr/>
        <a:lstStyle/>
        <a:p>
          <a:r>
            <a:rPr lang="en-US" dirty="0" smtClean="0"/>
            <a:t>System of Care</a:t>
          </a:r>
          <a:endParaRPr lang="en-US" dirty="0"/>
        </a:p>
      </dgm:t>
    </dgm:pt>
    <dgm:pt modelId="{6DAB25B2-882C-4495-B395-C1A5F70A0B17}" type="parTrans" cxnId="{2DAE4476-7B73-400D-AA9B-D3C5E7291547}">
      <dgm:prSet/>
      <dgm:spPr/>
      <dgm:t>
        <a:bodyPr/>
        <a:lstStyle/>
        <a:p>
          <a:endParaRPr lang="en-US"/>
        </a:p>
      </dgm:t>
    </dgm:pt>
    <dgm:pt modelId="{0AA08CF9-7A23-4B49-B24B-0B69BCAB66BB}" type="sibTrans" cxnId="{2DAE4476-7B73-400D-AA9B-D3C5E7291547}">
      <dgm:prSet/>
      <dgm:spPr/>
      <dgm:t>
        <a:bodyPr/>
        <a:lstStyle/>
        <a:p>
          <a:endParaRPr lang="en-US"/>
        </a:p>
      </dgm:t>
    </dgm:pt>
    <dgm:pt modelId="{74BE019D-AA1A-4071-8008-C0DA34D5297B}">
      <dgm:prSet phldrT="[Text]"/>
      <dgm:spPr>
        <a:solidFill>
          <a:schemeClr val="accent2">
            <a:lumMod val="60000"/>
            <a:lumOff val="40000"/>
          </a:schemeClr>
        </a:solidFill>
      </dgm:spPr>
      <dgm:t>
        <a:bodyPr/>
        <a:lstStyle/>
        <a:p>
          <a:r>
            <a:rPr lang="en-US" dirty="0" smtClean="0"/>
            <a:t>Signs of Safety</a:t>
          </a:r>
          <a:endParaRPr lang="en-US" dirty="0"/>
        </a:p>
      </dgm:t>
    </dgm:pt>
    <dgm:pt modelId="{1E9DD0E1-5C04-4B9E-9ABA-C390847B012A}" type="parTrans" cxnId="{EF9A99D0-6AE8-4B20-BDA7-9E47D98F2D61}">
      <dgm:prSet/>
      <dgm:spPr/>
      <dgm:t>
        <a:bodyPr/>
        <a:lstStyle/>
        <a:p>
          <a:endParaRPr lang="en-US"/>
        </a:p>
      </dgm:t>
    </dgm:pt>
    <dgm:pt modelId="{C7C7A9D2-3C7B-4FCC-8749-80D9ABB3EA18}" type="sibTrans" cxnId="{EF9A99D0-6AE8-4B20-BDA7-9E47D98F2D61}">
      <dgm:prSet/>
      <dgm:spPr/>
      <dgm:t>
        <a:bodyPr/>
        <a:lstStyle/>
        <a:p>
          <a:endParaRPr lang="en-US"/>
        </a:p>
      </dgm:t>
    </dgm:pt>
    <dgm:pt modelId="{85782FC5-E539-4707-89D3-177CF668B5E9}">
      <dgm:prSet phldrT="[Text]"/>
      <dgm:spPr>
        <a:solidFill>
          <a:schemeClr val="accent5">
            <a:lumMod val="60000"/>
            <a:lumOff val="40000"/>
          </a:schemeClr>
        </a:solidFill>
      </dgm:spPr>
      <dgm:t>
        <a:bodyPr/>
        <a:lstStyle/>
        <a:p>
          <a:r>
            <a:rPr lang="en-US" dirty="0" smtClean="0"/>
            <a:t>5 Domains</a:t>
          </a:r>
          <a:endParaRPr lang="en-US" dirty="0"/>
        </a:p>
      </dgm:t>
    </dgm:pt>
    <dgm:pt modelId="{193E44E1-B093-4C41-8B41-D20244EA18B6}" type="parTrans" cxnId="{30F889F1-1832-47BB-9BC9-B55F1962FF50}">
      <dgm:prSet/>
      <dgm:spPr/>
      <dgm:t>
        <a:bodyPr/>
        <a:lstStyle/>
        <a:p>
          <a:endParaRPr lang="en-US"/>
        </a:p>
      </dgm:t>
    </dgm:pt>
    <dgm:pt modelId="{2650E7C9-80E0-4E1D-A0E2-DC83955F1909}" type="sibTrans" cxnId="{30F889F1-1832-47BB-9BC9-B55F1962FF50}">
      <dgm:prSet/>
      <dgm:spPr/>
      <dgm:t>
        <a:bodyPr/>
        <a:lstStyle/>
        <a:p>
          <a:endParaRPr lang="en-US"/>
        </a:p>
      </dgm:t>
    </dgm:pt>
    <dgm:pt modelId="{D85D32A6-77A7-4060-8594-8135C18FFC3E}" type="pres">
      <dgm:prSet presAssocID="{DA65359D-D266-4199-95EA-000CCD53B8A1}" presName="Name0" presStyleCnt="0">
        <dgm:presLayoutVars>
          <dgm:chMax val="7"/>
          <dgm:resizeHandles val="exact"/>
        </dgm:presLayoutVars>
      </dgm:prSet>
      <dgm:spPr/>
      <dgm:t>
        <a:bodyPr/>
        <a:lstStyle/>
        <a:p>
          <a:endParaRPr lang="en-US"/>
        </a:p>
      </dgm:t>
    </dgm:pt>
    <dgm:pt modelId="{145F19AC-3E76-48C5-8196-D33831B4CF0D}" type="pres">
      <dgm:prSet presAssocID="{DA65359D-D266-4199-95EA-000CCD53B8A1}" presName="comp1" presStyleCnt="0"/>
      <dgm:spPr/>
    </dgm:pt>
    <dgm:pt modelId="{6D11026B-723A-4AF0-8318-16094FDD6CA9}" type="pres">
      <dgm:prSet presAssocID="{DA65359D-D266-4199-95EA-000CCD53B8A1}" presName="circle1" presStyleLbl="node1" presStyleIdx="0" presStyleCnt="4"/>
      <dgm:spPr/>
      <dgm:t>
        <a:bodyPr/>
        <a:lstStyle/>
        <a:p>
          <a:endParaRPr lang="en-US"/>
        </a:p>
      </dgm:t>
    </dgm:pt>
    <dgm:pt modelId="{28767FC1-7447-4DB5-BA6C-4DF236CF7029}" type="pres">
      <dgm:prSet presAssocID="{DA65359D-D266-4199-95EA-000CCD53B8A1}" presName="c1text" presStyleLbl="node1" presStyleIdx="0" presStyleCnt="4">
        <dgm:presLayoutVars>
          <dgm:bulletEnabled val="1"/>
        </dgm:presLayoutVars>
      </dgm:prSet>
      <dgm:spPr/>
      <dgm:t>
        <a:bodyPr/>
        <a:lstStyle/>
        <a:p>
          <a:endParaRPr lang="en-US"/>
        </a:p>
      </dgm:t>
    </dgm:pt>
    <dgm:pt modelId="{28B6CA8B-3648-4266-A813-D611A550F469}" type="pres">
      <dgm:prSet presAssocID="{DA65359D-D266-4199-95EA-000CCD53B8A1}" presName="comp2" presStyleCnt="0"/>
      <dgm:spPr/>
    </dgm:pt>
    <dgm:pt modelId="{3B30FBDA-4F5A-4F06-A90B-937D86ABBEFC}" type="pres">
      <dgm:prSet presAssocID="{DA65359D-D266-4199-95EA-000CCD53B8A1}" presName="circle2" presStyleLbl="node1" presStyleIdx="1" presStyleCnt="4"/>
      <dgm:spPr/>
      <dgm:t>
        <a:bodyPr/>
        <a:lstStyle/>
        <a:p>
          <a:endParaRPr lang="en-US"/>
        </a:p>
      </dgm:t>
    </dgm:pt>
    <dgm:pt modelId="{14C28356-33FB-4039-93B9-07560FF2E657}" type="pres">
      <dgm:prSet presAssocID="{DA65359D-D266-4199-95EA-000CCD53B8A1}" presName="c2text" presStyleLbl="node1" presStyleIdx="1" presStyleCnt="4">
        <dgm:presLayoutVars>
          <dgm:bulletEnabled val="1"/>
        </dgm:presLayoutVars>
      </dgm:prSet>
      <dgm:spPr/>
      <dgm:t>
        <a:bodyPr/>
        <a:lstStyle/>
        <a:p>
          <a:endParaRPr lang="en-US"/>
        </a:p>
      </dgm:t>
    </dgm:pt>
    <dgm:pt modelId="{6BFFDB84-3F70-4F63-98CB-075475DED8D5}" type="pres">
      <dgm:prSet presAssocID="{DA65359D-D266-4199-95EA-000CCD53B8A1}" presName="comp3" presStyleCnt="0"/>
      <dgm:spPr/>
    </dgm:pt>
    <dgm:pt modelId="{89765E4D-9BB8-42CF-9F02-A8B872819014}" type="pres">
      <dgm:prSet presAssocID="{DA65359D-D266-4199-95EA-000CCD53B8A1}" presName="circle3" presStyleLbl="node1" presStyleIdx="2" presStyleCnt="4"/>
      <dgm:spPr/>
      <dgm:t>
        <a:bodyPr/>
        <a:lstStyle/>
        <a:p>
          <a:endParaRPr lang="en-US"/>
        </a:p>
      </dgm:t>
    </dgm:pt>
    <dgm:pt modelId="{A69871B7-B926-44E9-BBED-F08A9A101A55}" type="pres">
      <dgm:prSet presAssocID="{DA65359D-D266-4199-95EA-000CCD53B8A1}" presName="c3text" presStyleLbl="node1" presStyleIdx="2" presStyleCnt="4">
        <dgm:presLayoutVars>
          <dgm:bulletEnabled val="1"/>
        </dgm:presLayoutVars>
      </dgm:prSet>
      <dgm:spPr/>
      <dgm:t>
        <a:bodyPr/>
        <a:lstStyle/>
        <a:p>
          <a:endParaRPr lang="en-US"/>
        </a:p>
      </dgm:t>
    </dgm:pt>
    <dgm:pt modelId="{DF4CC722-B3A1-4186-83E4-ED6CEB48E4B2}" type="pres">
      <dgm:prSet presAssocID="{DA65359D-D266-4199-95EA-000CCD53B8A1}" presName="comp4" presStyleCnt="0"/>
      <dgm:spPr/>
    </dgm:pt>
    <dgm:pt modelId="{78B4C923-96E2-4FBA-B637-3D3C63C9F75B}" type="pres">
      <dgm:prSet presAssocID="{DA65359D-D266-4199-95EA-000CCD53B8A1}" presName="circle4" presStyleLbl="node1" presStyleIdx="3" presStyleCnt="4"/>
      <dgm:spPr/>
      <dgm:t>
        <a:bodyPr/>
        <a:lstStyle/>
        <a:p>
          <a:endParaRPr lang="en-US"/>
        </a:p>
      </dgm:t>
    </dgm:pt>
    <dgm:pt modelId="{8C8F3068-FB3C-4786-AF58-3C640A654C92}" type="pres">
      <dgm:prSet presAssocID="{DA65359D-D266-4199-95EA-000CCD53B8A1}" presName="c4text" presStyleLbl="node1" presStyleIdx="3" presStyleCnt="4">
        <dgm:presLayoutVars>
          <dgm:bulletEnabled val="1"/>
        </dgm:presLayoutVars>
      </dgm:prSet>
      <dgm:spPr/>
      <dgm:t>
        <a:bodyPr/>
        <a:lstStyle/>
        <a:p>
          <a:endParaRPr lang="en-US"/>
        </a:p>
      </dgm:t>
    </dgm:pt>
  </dgm:ptLst>
  <dgm:cxnLst>
    <dgm:cxn modelId="{6B6DC7AD-2358-4C60-AFA4-9776C37C2576}" type="presOf" srcId="{74BE019D-AA1A-4071-8008-C0DA34D5297B}" destId="{A69871B7-B926-44E9-BBED-F08A9A101A55}" srcOrd="1" destOrd="0" presId="urn:microsoft.com/office/officeart/2005/8/layout/venn2"/>
    <dgm:cxn modelId="{10544F51-B359-4D01-BF2C-0E48E110F687}" type="presOf" srcId="{DFF7FEE5-2859-4C2F-9233-35D7545E29CA}" destId="{14C28356-33FB-4039-93B9-07560FF2E657}" srcOrd="1" destOrd="0" presId="urn:microsoft.com/office/officeart/2005/8/layout/venn2"/>
    <dgm:cxn modelId="{45E2E6CC-486C-4AA5-B3F5-54EE0505C38E}" type="presOf" srcId="{329190B7-E0F7-423C-AC92-9451D0AE4A50}" destId="{6D11026B-723A-4AF0-8318-16094FDD6CA9}" srcOrd="0" destOrd="0" presId="urn:microsoft.com/office/officeart/2005/8/layout/venn2"/>
    <dgm:cxn modelId="{49C8E5D5-262E-4FAC-BDB2-07BDC05B3638}" type="presOf" srcId="{329190B7-E0F7-423C-AC92-9451D0AE4A50}" destId="{28767FC1-7447-4DB5-BA6C-4DF236CF7029}" srcOrd="1" destOrd="0" presId="urn:microsoft.com/office/officeart/2005/8/layout/venn2"/>
    <dgm:cxn modelId="{CD7C8633-0BE2-4A03-99C0-0A09EFA5323F}" type="presOf" srcId="{74BE019D-AA1A-4071-8008-C0DA34D5297B}" destId="{89765E4D-9BB8-42CF-9F02-A8B872819014}" srcOrd="0" destOrd="0" presId="urn:microsoft.com/office/officeart/2005/8/layout/venn2"/>
    <dgm:cxn modelId="{405D650E-8E3C-42DD-AF25-3CDD6D710848}" srcId="{DA65359D-D266-4199-95EA-000CCD53B8A1}" destId="{329190B7-E0F7-423C-AC92-9451D0AE4A50}" srcOrd="0" destOrd="0" parTransId="{F2DA2778-A406-43A5-B844-AB8B3C5E318C}" sibTransId="{4507F56C-0CE9-4882-BE42-8647371A0522}"/>
    <dgm:cxn modelId="{30F889F1-1832-47BB-9BC9-B55F1962FF50}" srcId="{DA65359D-D266-4199-95EA-000CCD53B8A1}" destId="{85782FC5-E539-4707-89D3-177CF668B5E9}" srcOrd="3" destOrd="0" parTransId="{193E44E1-B093-4C41-8B41-D20244EA18B6}" sibTransId="{2650E7C9-80E0-4E1D-A0E2-DC83955F1909}"/>
    <dgm:cxn modelId="{B02F3ABF-6037-42D3-9BC4-CD73923EEFC4}" type="presOf" srcId="{DFF7FEE5-2859-4C2F-9233-35D7545E29CA}" destId="{3B30FBDA-4F5A-4F06-A90B-937D86ABBEFC}" srcOrd="0" destOrd="0" presId="urn:microsoft.com/office/officeart/2005/8/layout/venn2"/>
    <dgm:cxn modelId="{2DAE4476-7B73-400D-AA9B-D3C5E7291547}" srcId="{DA65359D-D266-4199-95EA-000CCD53B8A1}" destId="{DFF7FEE5-2859-4C2F-9233-35D7545E29CA}" srcOrd="1" destOrd="0" parTransId="{6DAB25B2-882C-4495-B395-C1A5F70A0B17}" sibTransId="{0AA08CF9-7A23-4B49-B24B-0B69BCAB66BB}"/>
    <dgm:cxn modelId="{1EE6FCBE-2BF8-4181-99F6-FEF57535E7C9}" type="presOf" srcId="{85782FC5-E539-4707-89D3-177CF668B5E9}" destId="{78B4C923-96E2-4FBA-B637-3D3C63C9F75B}" srcOrd="0" destOrd="0" presId="urn:microsoft.com/office/officeart/2005/8/layout/venn2"/>
    <dgm:cxn modelId="{EF9A99D0-6AE8-4B20-BDA7-9E47D98F2D61}" srcId="{DA65359D-D266-4199-95EA-000CCD53B8A1}" destId="{74BE019D-AA1A-4071-8008-C0DA34D5297B}" srcOrd="2" destOrd="0" parTransId="{1E9DD0E1-5C04-4B9E-9ABA-C390847B012A}" sibTransId="{C7C7A9D2-3C7B-4FCC-8749-80D9ABB3EA18}"/>
    <dgm:cxn modelId="{B3941F4B-FCA4-42D8-AC85-3E20F1091178}" type="presOf" srcId="{85782FC5-E539-4707-89D3-177CF668B5E9}" destId="{8C8F3068-FB3C-4786-AF58-3C640A654C92}" srcOrd="1" destOrd="0" presId="urn:microsoft.com/office/officeart/2005/8/layout/venn2"/>
    <dgm:cxn modelId="{FFC8683F-DAB3-4E02-8ABA-FAA3C2B57747}" type="presOf" srcId="{DA65359D-D266-4199-95EA-000CCD53B8A1}" destId="{D85D32A6-77A7-4060-8594-8135C18FFC3E}" srcOrd="0" destOrd="0" presId="urn:microsoft.com/office/officeart/2005/8/layout/venn2"/>
    <dgm:cxn modelId="{05B4148E-06B8-4DA3-A7DD-B33A802F3D36}" type="presParOf" srcId="{D85D32A6-77A7-4060-8594-8135C18FFC3E}" destId="{145F19AC-3E76-48C5-8196-D33831B4CF0D}" srcOrd="0" destOrd="0" presId="urn:microsoft.com/office/officeart/2005/8/layout/venn2"/>
    <dgm:cxn modelId="{56D04E71-4308-4D05-96DD-BD9D7B57A285}" type="presParOf" srcId="{145F19AC-3E76-48C5-8196-D33831B4CF0D}" destId="{6D11026B-723A-4AF0-8318-16094FDD6CA9}" srcOrd="0" destOrd="0" presId="urn:microsoft.com/office/officeart/2005/8/layout/venn2"/>
    <dgm:cxn modelId="{717168C1-E2BE-41FB-AF9F-8094126E6670}" type="presParOf" srcId="{145F19AC-3E76-48C5-8196-D33831B4CF0D}" destId="{28767FC1-7447-4DB5-BA6C-4DF236CF7029}" srcOrd="1" destOrd="0" presId="urn:microsoft.com/office/officeart/2005/8/layout/venn2"/>
    <dgm:cxn modelId="{BF37F2F0-B582-4D62-BB3B-07F526284FCC}" type="presParOf" srcId="{D85D32A6-77A7-4060-8594-8135C18FFC3E}" destId="{28B6CA8B-3648-4266-A813-D611A550F469}" srcOrd="1" destOrd="0" presId="urn:microsoft.com/office/officeart/2005/8/layout/venn2"/>
    <dgm:cxn modelId="{DA5E901F-AD08-457D-A2ED-35FA62248E23}" type="presParOf" srcId="{28B6CA8B-3648-4266-A813-D611A550F469}" destId="{3B30FBDA-4F5A-4F06-A90B-937D86ABBEFC}" srcOrd="0" destOrd="0" presId="urn:microsoft.com/office/officeart/2005/8/layout/venn2"/>
    <dgm:cxn modelId="{C8CF4CA0-4A34-4C6B-95E6-38C67BAAAFDB}" type="presParOf" srcId="{28B6CA8B-3648-4266-A813-D611A550F469}" destId="{14C28356-33FB-4039-93B9-07560FF2E657}" srcOrd="1" destOrd="0" presId="urn:microsoft.com/office/officeart/2005/8/layout/venn2"/>
    <dgm:cxn modelId="{E7948642-78C1-4B4A-8A0E-09063C1CA96B}" type="presParOf" srcId="{D85D32A6-77A7-4060-8594-8135C18FFC3E}" destId="{6BFFDB84-3F70-4F63-98CB-075475DED8D5}" srcOrd="2" destOrd="0" presId="urn:microsoft.com/office/officeart/2005/8/layout/venn2"/>
    <dgm:cxn modelId="{B0D4C52E-08F1-46B7-B3C3-5A00F59DBC6D}" type="presParOf" srcId="{6BFFDB84-3F70-4F63-98CB-075475DED8D5}" destId="{89765E4D-9BB8-42CF-9F02-A8B872819014}" srcOrd="0" destOrd="0" presId="urn:microsoft.com/office/officeart/2005/8/layout/venn2"/>
    <dgm:cxn modelId="{C92907FC-7A1F-4754-8F86-C2A23D1FF042}" type="presParOf" srcId="{6BFFDB84-3F70-4F63-98CB-075475DED8D5}" destId="{A69871B7-B926-44E9-BBED-F08A9A101A55}" srcOrd="1" destOrd="0" presId="urn:microsoft.com/office/officeart/2005/8/layout/venn2"/>
    <dgm:cxn modelId="{2B34D886-CCAA-4C60-8C69-BC4EC3BD5629}" type="presParOf" srcId="{D85D32A6-77A7-4060-8594-8135C18FFC3E}" destId="{DF4CC722-B3A1-4186-83E4-ED6CEB48E4B2}" srcOrd="3" destOrd="0" presId="urn:microsoft.com/office/officeart/2005/8/layout/venn2"/>
    <dgm:cxn modelId="{CE621330-27F0-4A20-BE4D-6997559E4320}" type="presParOf" srcId="{DF4CC722-B3A1-4186-83E4-ED6CEB48E4B2}" destId="{78B4C923-96E2-4FBA-B637-3D3C63C9F75B}" srcOrd="0" destOrd="0" presId="urn:microsoft.com/office/officeart/2005/8/layout/venn2"/>
    <dgm:cxn modelId="{F27ACB7A-5919-49FE-BA89-438F3AA9C4B8}" type="presParOf" srcId="{DF4CC722-B3A1-4186-83E4-ED6CEB48E4B2}" destId="{8C8F3068-FB3C-4786-AF58-3C640A654C9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AF468-7956-4D77-A606-047910E7252B}">
      <dsp:nvSpPr>
        <dsp:cNvPr id="0" name=""/>
        <dsp:cNvSpPr/>
      </dsp:nvSpPr>
      <dsp:spPr>
        <a:xfrm>
          <a:off x="1583169" y="602729"/>
          <a:ext cx="4513421" cy="4513928"/>
        </a:xfrm>
        <a:prstGeom prst="ellipse">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System of Care</a:t>
          </a:r>
          <a:endParaRPr lang="en-US" sz="1800" kern="1200" dirty="0"/>
        </a:p>
      </dsp:txBody>
      <dsp:txXfrm>
        <a:off x="2244144" y="1263778"/>
        <a:ext cx="3191471" cy="3191830"/>
      </dsp:txXfrm>
    </dsp:sp>
    <dsp:sp modelId="{A608EFD5-1B66-4D61-9A21-662BB89C9C50}">
      <dsp:nvSpPr>
        <dsp:cNvPr id="0" name=""/>
        <dsp:cNvSpPr/>
      </dsp:nvSpPr>
      <dsp:spPr>
        <a:xfrm>
          <a:off x="4158828" y="397071"/>
          <a:ext cx="501799" cy="5020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C4347-EE39-44B6-8D52-C678DDA5DF49}">
      <dsp:nvSpPr>
        <dsp:cNvPr id="0" name=""/>
        <dsp:cNvSpPr/>
      </dsp:nvSpPr>
      <dsp:spPr>
        <a:xfrm>
          <a:off x="2970988" y="4781277"/>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63E8E-EB73-4386-989B-8B6B14E43BC6}">
      <dsp:nvSpPr>
        <dsp:cNvPr id="0" name=""/>
        <dsp:cNvSpPr/>
      </dsp:nvSpPr>
      <dsp:spPr>
        <a:xfrm>
          <a:off x="6387301" y="2434667"/>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9E841-A74C-4217-AB5D-5EF84427366B}">
      <dsp:nvSpPr>
        <dsp:cNvPr id="0" name=""/>
        <dsp:cNvSpPr/>
      </dsp:nvSpPr>
      <dsp:spPr>
        <a:xfrm>
          <a:off x="4648592" y="5168336"/>
          <a:ext cx="501799" cy="5020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31685-4B6A-475E-AC87-56EFD412ED46}">
      <dsp:nvSpPr>
        <dsp:cNvPr id="0" name=""/>
        <dsp:cNvSpPr/>
      </dsp:nvSpPr>
      <dsp:spPr>
        <a:xfrm>
          <a:off x="3072829" y="1110546"/>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770DD-3EAF-4252-BC2C-81FFD2239362}">
      <dsp:nvSpPr>
        <dsp:cNvPr id="0" name=""/>
        <dsp:cNvSpPr/>
      </dsp:nvSpPr>
      <dsp:spPr>
        <a:xfrm>
          <a:off x="1927578" y="3191910"/>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4332B-79EE-496D-A31F-5D82FA8C7802}">
      <dsp:nvSpPr>
        <dsp:cNvPr id="0" name=""/>
        <dsp:cNvSpPr/>
      </dsp:nvSpPr>
      <dsp:spPr>
        <a:xfrm>
          <a:off x="172204" y="1417451"/>
          <a:ext cx="1834995" cy="1834574"/>
        </a:xfrm>
        <a:prstGeom prst="ellips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5 Domains of Well Being</a:t>
          </a:r>
          <a:endParaRPr lang="en-US" sz="1800" kern="1200" dirty="0"/>
        </a:p>
      </dsp:txBody>
      <dsp:txXfrm>
        <a:off x="440933" y="1686118"/>
        <a:ext cx="1297537" cy="1297240"/>
      </dsp:txXfrm>
    </dsp:sp>
    <dsp:sp modelId="{DE62CB6A-5FC4-40C5-906D-2E940349ECB2}">
      <dsp:nvSpPr>
        <dsp:cNvPr id="0" name=""/>
        <dsp:cNvSpPr/>
      </dsp:nvSpPr>
      <dsp:spPr>
        <a:xfrm>
          <a:off x="3651473" y="1126366"/>
          <a:ext cx="501799" cy="5020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262A9-3CA9-4C4A-9BDF-F9333E60C87C}">
      <dsp:nvSpPr>
        <dsp:cNvPr id="0" name=""/>
        <dsp:cNvSpPr/>
      </dsp:nvSpPr>
      <dsp:spPr>
        <a:xfrm>
          <a:off x="345334" y="3789901"/>
          <a:ext cx="907313" cy="9075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9B810-2AEE-4D8E-9BDC-9976FA66801F}">
      <dsp:nvSpPr>
        <dsp:cNvPr id="0" name=""/>
        <dsp:cNvSpPr/>
      </dsp:nvSpPr>
      <dsp:spPr>
        <a:xfrm>
          <a:off x="6560431" y="554215"/>
          <a:ext cx="1834995" cy="1834574"/>
        </a:xfrm>
        <a:prstGeom prst="ellips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Signs of Safety</a:t>
          </a:r>
          <a:endParaRPr lang="en-US" sz="1800" kern="1200" dirty="0"/>
        </a:p>
      </dsp:txBody>
      <dsp:txXfrm>
        <a:off x="6829160" y="822882"/>
        <a:ext cx="1297537" cy="1297240"/>
      </dsp:txXfrm>
    </dsp:sp>
    <dsp:sp modelId="{048FDEBF-7736-4681-94DF-83AF874DE68C}">
      <dsp:nvSpPr>
        <dsp:cNvPr id="0" name=""/>
        <dsp:cNvSpPr/>
      </dsp:nvSpPr>
      <dsp:spPr>
        <a:xfrm>
          <a:off x="5741071" y="1820857"/>
          <a:ext cx="501799" cy="5020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880CB-5BD8-4154-BC59-51A4B69B4F97}">
      <dsp:nvSpPr>
        <dsp:cNvPr id="0" name=""/>
        <dsp:cNvSpPr/>
      </dsp:nvSpPr>
      <dsp:spPr>
        <a:xfrm>
          <a:off x="0" y="4869869"/>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B909D-DC8A-4634-BE97-7C8005A94B2B}">
      <dsp:nvSpPr>
        <dsp:cNvPr id="0" name=""/>
        <dsp:cNvSpPr/>
      </dsp:nvSpPr>
      <dsp:spPr>
        <a:xfrm>
          <a:off x="3625550" y="4352032"/>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F4A29-D878-44CF-91EF-64AD0561780A}">
      <dsp:nvSpPr>
        <dsp:cNvPr id="0" name=""/>
        <dsp:cNvSpPr/>
      </dsp:nvSpPr>
      <dsp:spPr>
        <a:xfrm>
          <a:off x="7423304" y="3725567"/>
          <a:ext cx="1834995" cy="1834574"/>
        </a:xfrm>
        <a:prstGeom prst="ellipse">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Trauma Informed Community</a:t>
          </a:r>
          <a:endParaRPr lang="en-US" sz="1800" kern="1200" dirty="0"/>
        </a:p>
      </dsp:txBody>
      <dsp:txXfrm>
        <a:off x="7692033" y="3994234"/>
        <a:ext cx="1297537" cy="1297240"/>
      </dsp:txXfrm>
    </dsp:sp>
    <dsp:sp modelId="{99F9B464-381B-4D14-A7E3-6C1EB9437580}">
      <dsp:nvSpPr>
        <dsp:cNvPr id="0" name=""/>
        <dsp:cNvSpPr/>
      </dsp:nvSpPr>
      <dsp:spPr>
        <a:xfrm>
          <a:off x="6905765" y="3661232"/>
          <a:ext cx="363851" cy="3638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26B-723A-4AF0-8318-16094FDD6CA9}">
      <dsp:nvSpPr>
        <dsp:cNvPr id="0" name=""/>
        <dsp:cNvSpPr/>
      </dsp:nvSpPr>
      <dsp:spPr>
        <a:xfrm>
          <a:off x="1182158" y="0"/>
          <a:ext cx="6709833" cy="6709833"/>
        </a:xfrm>
        <a:prstGeom prst="ellipse">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Trauma Informed Community</a:t>
          </a:r>
          <a:endParaRPr lang="en-US" sz="1800" kern="1200" dirty="0"/>
        </a:p>
      </dsp:txBody>
      <dsp:txXfrm>
        <a:off x="3599040" y="335491"/>
        <a:ext cx="1876069" cy="1006474"/>
      </dsp:txXfrm>
    </dsp:sp>
    <dsp:sp modelId="{3B30FBDA-4F5A-4F06-A90B-937D86ABBEFC}">
      <dsp:nvSpPr>
        <dsp:cNvPr id="0" name=""/>
        <dsp:cNvSpPr/>
      </dsp:nvSpPr>
      <dsp:spPr>
        <a:xfrm>
          <a:off x="1853141" y="1341966"/>
          <a:ext cx="5367866" cy="5367866"/>
        </a:xfrm>
        <a:prstGeom prst="ellipse">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System of Care</a:t>
          </a:r>
          <a:endParaRPr lang="en-US" sz="1800" kern="1200" dirty="0"/>
        </a:p>
      </dsp:txBody>
      <dsp:txXfrm>
        <a:off x="3599040" y="1664038"/>
        <a:ext cx="1876069" cy="966215"/>
      </dsp:txXfrm>
    </dsp:sp>
    <dsp:sp modelId="{89765E4D-9BB8-42CF-9F02-A8B872819014}">
      <dsp:nvSpPr>
        <dsp:cNvPr id="0" name=""/>
        <dsp:cNvSpPr/>
      </dsp:nvSpPr>
      <dsp:spPr>
        <a:xfrm>
          <a:off x="2524125" y="2683933"/>
          <a:ext cx="4025899" cy="4025899"/>
        </a:xfrm>
        <a:prstGeom prst="ellips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Signs of Safety</a:t>
          </a:r>
          <a:endParaRPr lang="en-US" sz="1800" kern="1200" dirty="0"/>
        </a:p>
      </dsp:txBody>
      <dsp:txXfrm>
        <a:off x="3599040" y="2985875"/>
        <a:ext cx="1876069" cy="905827"/>
      </dsp:txXfrm>
    </dsp:sp>
    <dsp:sp modelId="{78B4C923-96E2-4FBA-B637-3D3C63C9F75B}">
      <dsp:nvSpPr>
        <dsp:cNvPr id="0" name=""/>
        <dsp:cNvSpPr/>
      </dsp:nvSpPr>
      <dsp:spPr>
        <a:xfrm>
          <a:off x="3195108" y="4025899"/>
          <a:ext cx="2683933" cy="2683933"/>
        </a:xfrm>
        <a:prstGeom prst="ellips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5 Domains</a:t>
          </a:r>
          <a:endParaRPr lang="en-US" sz="1800" kern="1200" dirty="0"/>
        </a:p>
      </dsp:txBody>
      <dsp:txXfrm>
        <a:off x="3588161" y="4696883"/>
        <a:ext cx="1897827" cy="134196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E9B5B-A48C-46C6-8FC5-A15E7816C319}" type="datetimeFigureOut">
              <a:rPr lang="en-US" smtClean="0"/>
              <a:t>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E3594-1718-4C22-8C27-51C0284A1D44}" type="slidenum">
              <a:rPr lang="en-US" smtClean="0"/>
              <a:t>‹#›</a:t>
            </a:fld>
            <a:endParaRPr lang="en-US"/>
          </a:p>
        </p:txBody>
      </p:sp>
    </p:spTree>
    <p:extLst>
      <p:ext uri="{BB962C8B-B14F-4D97-AF65-F5344CB8AC3E}">
        <p14:creationId xmlns:p14="http://schemas.microsoft.com/office/powerpoint/2010/main" val="113403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 it can feel like we have a zillion new buzz words in any given year.  You</a:t>
            </a:r>
            <a:r>
              <a:rPr lang="en-US" baseline="0" dirty="0" smtClean="0"/>
              <a:t> feel like new initiatives are being shoved in your face every single day.  The truth is, that is the reality.  As human knowledge grows, we learn and adapt to new and different ways and methods of helping those we are charged with caring for.  Today, we are going to try and make sense of several of these initiatives and how they fit together to serve children and youth in our community, especially those who are the most vulnerable.  We are going to briefly cover the first two and then go into more detail with Signs of Safety and Five Domains of Well Being. </a:t>
            </a:r>
            <a:endParaRPr lang="en-US" dirty="0"/>
          </a:p>
        </p:txBody>
      </p:sp>
      <p:sp>
        <p:nvSpPr>
          <p:cNvPr id="4" name="Slide Number Placeholder 3"/>
          <p:cNvSpPr>
            <a:spLocks noGrp="1"/>
          </p:cNvSpPr>
          <p:nvPr>
            <p:ph type="sldNum" sz="quarter" idx="10"/>
          </p:nvPr>
        </p:nvSpPr>
        <p:spPr/>
        <p:txBody>
          <a:bodyPr/>
          <a:lstStyle/>
          <a:p>
            <a:fld id="{784E3594-1718-4C22-8C27-51C0284A1D44}" type="slidenum">
              <a:rPr lang="en-US" smtClean="0"/>
              <a:t>2</a:t>
            </a:fld>
            <a:endParaRPr lang="en-US"/>
          </a:p>
        </p:txBody>
      </p:sp>
    </p:spTree>
    <p:extLst>
      <p:ext uri="{BB962C8B-B14F-4D97-AF65-F5344CB8AC3E}">
        <p14:creationId xmlns:p14="http://schemas.microsoft.com/office/powerpoint/2010/main" val="422464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 initiatives are synergistic – they feed into one another and are apart of one another.  Trauma Informed</a:t>
            </a:r>
            <a:r>
              <a:rPr lang="en-US" baseline="0" dirty="0" smtClean="0"/>
              <a:t> Community is an initiative in both the community as a whole and in individual agencies/schools to ensure that we are doing all we can to ensure those in our community effected by trauma are being heard.  Changing the question from “what’s wrong with you?” to “What happened to you?”  The System of Care is a child serving system-wide approach and philosophy that all the child serving agencies within Franklin County work under.  Signs of Safety is an individualized family-based approach for building safety for our children and families through engagement of the families and the community supports that surround them.  The Five Domains of Well-Being gives us a framework of five universally needed, yet independently driven areas of life that a person needs to thrive.  </a:t>
            </a:r>
            <a:endParaRPr lang="en-US" dirty="0"/>
          </a:p>
        </p:txBody>
      </p:sp>
      <p:sp>
        <p:nvSpPr>
          <p:cNvPr id="4" name="Slide Number Placeholder 3"/>
          <p:cNvSpPr>
            <a:spLocks noGrp="1"/>
          </p:cNvSpPr>
          <p:nvPr>
            <p:ph type="sldNum" sz="quarter" idx="10"/>
          </p:nvPr>
        </p:nvSpPr>
        <p:spPr/>
        <p:txBody>
          <a:bodyPr/>
          <a:lstStyle/>
          <a:p>
            <a:fld id="{784E3594-1718-4C22-8C27-51C0284A1D44}" type="slidenum">
              <a:rPr lang="en-US" smtClean="0"/>
              <a:t>3</a:t>
            </a:fld>
            <a:endParaRPr lang="en-US"/>
          </a:p>
        </p:txBody>
      </p:sp>
    </p:spTree>
    <p:extLst>
      <p:ext uri="{BB962C8B-B14F-4D97-AF65-F5344CB8AC3E}">
        <p14:creationId xmlns:p14="http://schemas.microsoft.com/office/powerpoint/2010/main" val="395716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US" dirty="0" smtClean="0"/>
              <a:t>Child welfare involved families often report that their workers speak in language they don’t understand.</a:t>
            </a:r>
          </a:p>
          <a:p>
            <a:pPr fontAlgn="auto">
              <a:spcAft>
                <a:spcPts val="0"/>
              </a:spcAft>
              <a:defRPr/>
            </a:pPr>
            <a:r>
              <a:rPr lang="en-US" dirty="0" smtClean="0"/>
              <a:t>Workers that use professional jargon and general, diagnostic terms come across as paternalistic and prescriptive. </a:t>
            </a:r>
          </a:p>
          <a:p>
            <a:pPr fontAlgn="auto">
              <a:spcAft>
                <a:spcPts val="0"/>
              </a:spcAft>
              <a:defRPr/>
            </a:pPr>
            <a:r>
              <a:rPr lang="en-US" dirty="0" smtClean="0"/>
              <a:t>It is important to use plain, behaviorally-specific language; language the family and it’s network can clearly understand. </a:t>
            </a:r>
          </a:p>
          <a:p>
            <a:endParaRPr lang="en-US" dirty="0"/>
          </a:p>
        </p:txBody>
      </p:sp>
      <p:sp>
        <p:nvSpPr>
          <p:cNvPr id="4" name="Slide Number Placeholder 3"/>
          <p:cNvSpPr>
            <a:spLocks noGrp="1"/>
          </p:cNvSpPr>
          <p:nvPr>
            <p:ph type="sldNum" sz="quarter" idx="10"/>
          </p:nvPr>
        </p:nvSpPr>
        <p:spPr/>
        <p:txBody>
          <a:bodyPr/>
          <a:lstStyle/>
          <a:p>
            <a:fld id="{784E3594-1718-4C22-8C27-51C0284A1D44}" type="slidenum">
              <a:rPr lang="en-US" smtClean="0"/>
              <a:t>14</a:t>
            </a:fld>
            <a:endParaRPr lang="en-US"/>
          </a:p>
        </p:txBody>
      </p:sp>
    </p:spTree>
    <p:extLst>
      <p:ext uri="{BB962C8B-B14F-4D97-AF65-F5344CB8AC3E}">
        <p14:creationId xmlns:p14="http://schemas.microsoft.com/office/powerpoint/2010/main" val="128165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E3594-1718-4C22-8C27-51C0284A1D44}" type="slidenum">
              <a:rPr lang="en-US" smtClean="0"/>
              <a:t>16</a:t>
            </a:fld>
            <a:endParaRPr lang="en-US"/>
          </a:p>
        </p:txBody>
      </p:sp>
    </p:spTree>
    <p:extLst>
      <p:ext uri="{BB962C8B-B14F-4D97-AF65-F5344CB8AC3E}">
        <p14:creationId xmlns:p14="http://schemas.microsoft.com/office/powerpoint/2010/main" val="409626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Connectedness</a:t>
            </a:r>
            <a:r>
              <a:rPr lang="en-US" baseline="0" dirty="0" smtClean="0"/>
              <a:t> - </a:t>
            </a:r>
            <a:r>
              <a:rPr lang="en-US" sz="1200" b="0" i="0" u="none" strike="noStrike" kern="1200" baseline="0" dirty="0" smtClean="0">
                <a:solidFill>
                  <a:schemeClr val="tx1"/>
                </a:solidFill>
                <a:latin typeface="+mn-lt"/>
                <a:ea typeface="+mn-ea"/>
                <a:cs typeface="+mn-cs"/>
              </a:rPr>
              <a:t>Related concepts: belonging, social capital, social networks, social support, reduced social isolation and exclusion</a:t>
            </a:r>
          </a:p>
          <a:p>
            <a:r>
              <a:rPr lang="en-US" sz="1200" b="0" i="0" u="none" strike="noStrike" kern="1200" baseline="0" dirty="0" smtClean="0">
                <a:solidFill>
                  <a:schemeClr val="tx1"/>
                </a:solidFill>
                <a:latin typeface="+mn-lt"/>
                <a:ea typeface="+mn-ea"/>
                <a:cs typeface="+mn-cs"/>
              </a:rPr>
              <a:t>Stability - Related concepts: resiliency, permanency, certainty</a:t>
            </a:r>
          </a:p>
          <a:p>
            <a:r>
              <a:rPr lang="en-US" sz="1200" b="0" i="0" u="none" strike="noStrike" kern="1200" baseline="0" dirty="0" smtClean="0">
                <a:solidFill>
                  <a:schemeClr val="tx1"/>
                </a:solidFill>
                <a:latin typeface="+mn-lt"/>
                <a:ea typeface="+mn-ea"/>
                <a:cs typeface="+mn-cs"/>
              </a:rPr>
              <a:t>Safety - Related concepts: security; absence of harm, risk or danger </a:t>
            </a:r>
          </a:p>
          <a:p>
            <a:r>
              <a:rPr lang="en-US" sz="1200" b="0" i="0" u="none" strike="noStrike" kern="1200" baseline="0" dirty="0" smtClean="0">
                <a:solidFill>
                  <a:schemeClr val="tx1"/>
                </a:solidFill>
                <a:latin typeface="+mn-lt"/>
                <a:ea typeface="+mn-ea"/>
                <a:cs typeface="+mn-cs"/>
              </a:rPr>
              <a:t>Mastery - Related concepts: control, choice, self-efficacy, self-esteem, self-confidence, empowerment, applying knowledge</a:t>
            </a:r>
          </a:p>
          <a:p>
            <a:r>
              <a:rPr lang="en-US" sz="1200" b="0" i="0" u="none" strike="noStrike" kern="1200" baseline="0" dirty="0" smtClean="0">
                <a:solidFill>
                  <a:schemeClr val="tx1"/>
                </a:solidFill>
                <a:latin typeface="+mn-lt"/>
                <a:ea typeface="+mn-ea"/>
                <a:cs typeface="+mn-cs"/>
              </a:rPr>
              <a:t>Meaningful Access to Relevant Resources - Related concepts: having knowledge, meeting “basic” needs, cultural competence (of resources), utilization rates, service integration/defragmentation, reduced barriers, information and referral, navigation</a:t>
            </a:r>
            <a:endParaRPr lang="en-US" dirty="0"/>
          </a:p>
        </p:txBody>
      </p:sp>
      <p:sp>
        <p:nvSpPr>
          <p:cNvPr id="4" name="Slide Number Placeholder 3"/>
          <p:cNvSpPr>
            <a:spLocks noGrp="1"/>
          </p:cNvSpPr>
          <p:nvPr>
            <p:ph type="sldNum" sz="quarter" idx="10"/>
          </p:nvPr>
        </p:nvSpPr>
        <p:spPr/>
        <p:txBody>
          <a:bodyPr/>
          <a:lstStyle/>
          <a:p>
            <a:fld id="{784E3594-1718-4C22-8C27-51C0284A1D44}" type="slidenum">
              <a:rPr lang="en-US" smtClean="0"/>
              <a:t>21</a:t>
            </a:fld>
            <a:endParaRPr lang="en-US"/>
          </a:p>
        </p:txBody>
      </p:sp>
    </p:spTree>
    <p:extLst>
      <p:ext uri="{BB962C8B-B14F-4D97-AF65-F5344CB8AC3E}">
        <p14:creationId xmlns:p14="http://schemas.microsoft.com/office/powerpoint/2010/main" val="66920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a:t>
            </a:r>
            <a:r>
              <a:rPr lang="en-US" baseline="0" dirty="0" smtClean="0"/>
              <a:t> we all seem to fail.  Professionals need to understand that everyone has to weigh their options.  A person that is in rehab is many times told that they cannot hang around with the people that they use to hang around with.  They must trade off social connection for safety.  Is it worth it? Have we given them another viable option to have social connections that are meaningful and not judgmental.   </a:t>
            </a:r>
            <a:endParaRPr lang="en-US" dirty="0"/>
          </a:p>
        </p:txBody>
      </p:sp>
      <p:sp>
        <p:nvSpPr>
          <p:cNvPr id="4" name="Slide Number Placeholder 3"/>
          <p:cNvSpPr>
            <a:spLocks noGrp="1"/>
          </p:cNvSpPr>
          <p:nvPr>
            <p:ph type="sldNum" sz="quarter" idx="10"/>
          </p:nvPr>
        </p:nvSpPr>
        <p:spPr/>
        <p:txBody>
          <a:bodyPr/>
          <a:lstStyle/>
          <a:p>
            <a:fld id="{784E3594-1718-4C22-8C27-51C0284A1D44}" type="slidenum">
              <a:rPr lang="en-US" smtClean="0"/>
              <a:t>22</a:t>
            </a:fld>
            <a:endParaRPr lang="en-US"/>
          </a:p>
        </p:txBody>
      </p:sp>
    </p:spTree>
    <p:extLst>
      <p:ext uri="{BB962C8B-B14F-4D97-AF65-F5344CB8AC3E}">
        <p14:creationId xmlns:p14="http://schemas.microsoft.com/office/powerpoint/2010/main" val="283339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38566333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12304556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99552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40572401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32530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11534345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676844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42728538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9407657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0DCDD-A8DB-4780-B733-CCEABEFE2D9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24041043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40DCDD-A8DB-4780-B733-CCEABEFE2D98}"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8704086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40DCDD-A8DB-4780-B733-CCEABEFE2D98}"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285313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40DCDD-A8DB-4780-B733-CCEABEFE2D98}"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29351508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0DCDD-A8DB-4780-B733-CCEABEFE2D98}"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4896921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0DCDD-A8DB-4780-B733-CCEABEFE2D98}"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50D3-F2F6-4823-929F-85D09AD9301D}" type="slidenum">
              <a:rPr lang="en-US" smtClean="0"/>
              <a:t>‹#›</a:t>
            </a:fld>
            <a:endParaRPr lang="en-US"/>
          </a:p>
        </p:txBody>
      </p:sp>
    </p:spTree>
    <p:extLst>
      <p:ext uri="{BB962C8B-B14F-4D97-AF65-F5344CB8AC3E}">
        <p14:creationId xmlns:p14="http://schemas.microsoft.com/office/powerpoint/2010/main" val="23940203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50D3-F2F6-4823-929F-85D09AD9301D}" type="slidenum">
              <a:rPr lang="en-US" smtClean="0"/>
              <a:t>‹#›</a:t>
            </a:fld>
            <a:endParaRPr lang="en-US"/>
          </a:p>
        </p:txBody>
      </p:sp>
      <p:sp>
        <p:nvSpPr>
          <p:cNvPr id="5" name="Date Placeholder 4"/>
          <p:cNvSpPr>
            <a:spLocks noGrp="1"/>
          </p:cNvSpPr>
          <p:nvPr>
            <p:ph type="dt" sz="half" idx="10"/>
          </p:nvPr>
        </p:nvSpPr>
        <p:spPr/>
        <p:txBody>
          <a:bodyPr/>
          <a:lstStyle/>
          <a:p>
            <a:fld id="{D640DCDD-A8DB-4780-B733-CCEABEFE2D98}" type="datetimeFigureOut">
              <a:rPr lang="en-US" smtClean="0"/>
              <a:t>11/3/2016</a:t>
            </a:fld>
            <a:endParaRPr lang="en-US"/>
          </a:p>
        </p:txBody>
      </p:sp>
    </p:spTree>
    <p:extLst>
      <p:ext uri="{BB962C8B-B14F-4D97-AF65-F5344CB8AC3E}">
        <p14:creationId xmlns:p14="http://schemas.microsoft.com/office/powerpoint/2010/main" val="36762611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40DCDD-A8DB-4780-B733-CCEABEFE2D98}" type="datetimeFigureOut">
              <a:rPr lang="en-US" smtClean="0"/>
              <a:t>11/3/2016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3150D3-F2F6-4823-929F-85D09AD9301D}" type="slidenum">
              <a:rPr lang="en-US" smtClean="0"/>
              <a:t>‹#›</a:t>
            </a:fld>
            <a:endParaRPr lang="en-US"/>
          </a:p>
        </p:txBody>
      </p:sp>
    </p:spTree>
    <p:extLst>
      <p:ext uri="{BB962C8B-B14F-4D97-AF65-F5344CB8AC3E}">
        <p14:creationId xmlns:p14="http://schemas.microsoft.com/office/powerpoint/2010/main" val="15120622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s8yZRS3PWi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annie@franklincountykids.org" TargetMode="External"/><Relationship Id="rId2" Type="http://schemas.openxmlformats.org/officeDocument/2006/relationships/hyperlink" Target="http://www.franklincountykid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x6WYm4F9mik"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Franklin County</a:t>
            </a:r>
            <a:endParaRPr lang="en-US" dirty="0"/>
          </a:p>
        </p:txBody>
      </p:sp>
      <p:sp>
        <p:nvSpPr>
          <p:cNvPr id="3" name="Subtitle 2"/>
          <p:cNvSpPr>
            <a:spLocks noGrp="1"/>
          </p:cNvSpPr>
          <p:nvPr>
            <p:ph type="subTitle" idx="1"/>
          </p:nvPr>
        </p:nvSpPr>
        <p:spPr/>
        <p:txBody>
          <a:bodyPr/>
          <a:lstStyle/>
          <a:p>
            <a:r>
              <a:rPr lang="en-US" dirty="0" smtClean="0"/>
              <a:t>Our System Our Way</a:t>
            </a:r>
            <a:endParaRPr lang="en-US" dirty="0"/>
          </a:p>
        </p:txBody>
      </p:sp>
    </p:spTree>
    <p:extLst>
      <p:ext uri="{BB962C8B-B14F-4D97-AF65-F5344CB8AC3E}">
        <p14:creationId xmlns:p14="http://schemas.microsoft.com/office/powerpoint/2010/main" val="37216588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child protection professionals actually build partnerships with parents where there is suspected or substantiated child maltreatment?</a:t>
            </a:r>
          </a:p>
        </p:txBody>
      </p:sp>
      <p:sp>
        <p:nvSpPr>
          <p:cNvPr id="3" name="Content Placeholder 2"/>
          <p:cNvSpPr>
            <a:spLocks noGrp="1"/>
          </p:cNvSpPr>
          <p:nvPr>
            <p:ph idx="1"/>
          </p:nvPr>
        </p:nvSpPr>
        <p:spPr>
          <a:xfrm>
            <a:off x="677334" y="2879046"/>
            <a:ext cx="8596668" cy="3880773"/>
          </a:xfrm>
        </p:spPr>
        <p:txBody>
          <a:bodyPr/>
          <a:lstStyle/>
          <a:p>
            <a:r>
              <a:rPr lang="en-US" dirty="0"/>
              <a:t>There is a perceived struggle between family engagement and the agency’s responsibility for child safety.</a:t>
            </a:r>
          </a:p>
          <a:p>
            <a:r>
              <a:rPr lang="en-US" dirty="0"/>
              <a:t>The Signs of Safety is a </a:t>
            </a:r>
            <a:r>
              <a:rPr lang="en-US" dirty="0" smtClean="0"/>
              <a:t>process </a:t>
            </a:r>
            <a:r>
              <a:rPr lang="en-US" dirty="0"/>
              <a:t>for building safety through engagement</a:t>
            </a:r>
            <a:r>
              <a:rPr lang="en-US" dirty="0" smtClean="0"/>
              <a:t>.</a:t>
            </a:r>
            <a:endParaRPr lang="en-US" dirty="0"/>
          </a:p>
        </p:txBody>
      </p:sp>
    </p:spTree>
    <p:extLst>
      <p:ext uri="{BB962C8B-B14F-4D97-AF65-F5344CB8AC3E}">
        <p14:creationId xmlns:p14="http://schemas.microsoft.com/office/powerpoint/2010/main" val="21852124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CORE Principles</a:t>
            </a:r>
            <a:endParaRPr lang="en-US" dirty="0"/>
          </a:p>
        </p:txBody>
      </p:sp>
      <p:sp>
        <p:nvSpPr>
          <p:cNvPr id="3" name="Content Placeholder 2"/>
          <p:cNvSpPr>
            <a:spLocks noGrp="1"/>
          </p:cNvSpPr>
          <p:nvPr>
            <p:ph idx="1"/>
          </p:nvPr>
        </p:nvSpPr>
        <p:spPr>
          <a:xfrm>
            <a:off x="677333" y="1930400"/>
            <a:ext cx="8783908" cy="4489061"/>
          </a:xfrm>
        </p:spPr>
        <p:txBody>
          <a:bodyPr>
            <a:normAutofit lnSpcReduction="10000"/>
          </a:bodyPr>
          <a:lstStyle/>
          <a:p>
            <a:r>
              <a:rPr lang="en-US" dirty="0" smtClean="0"/>
              <a:t>Working Relationships</a:t>
            </a:r>
          </a:p>
          <a:p>
            <a:pPr lvl="1"/>
            <a:r>
              <a:rPr lang="en-US" dirty="0"/>
              <a:t>Between Professionals and Families</a:t>
            </a:r>
          </a:p>
          <a:p>
            <a:pPr lvl="1"/>
            <a:r>
              <a:rPr lang="en-US" dirty="0"/>
              <a:t>Between Professionals Themselves</a:t>
            </a:r>
          </a:p>
          <a:p>
            <a:pPr lvl="1"/>
            <a:r>
              <a:rPr lang="en-US" dirty="0"/>
              <a:t>This is the Heart &amp; Soul of Effective </a:t>
            </a:r>
            <a:r>
              <a:rPr lang="en-US" dirty="0" smtClean="0"/>
              <a:t>Practices</a:t>
            </a:r>
          </a:p>
          <a:p>
            <a:r>
              <a:rPr lang="en-US" dirty="0" smtClean="0"/>
              <a:t>Munro’s Maximum: thinking critically, fostering a stance of inquiry</a:t>
            </a:r>
          </a:p>
          <a:p>
            <a:pPr lvl="1"/>
            <a:r>
              <a:rPr lang="en-US" dirty="0" smtClean="0"/>
              <a:t>As soon as professionals decide they know the truth about a given situation this begins to fracture working relationships with everyone involved</a:t>
            </a:r>
          </a:p>
          <a:p>
            <a:pPr lvl="1"/>
            <a:r>
              <a:rPr lang="en-US" dirty="0" smtClean="0"/>
              <a:t>Stop digging for the ultimate truth and start thinking critically</a:t>
            </a:r>
          </a:p>
          <a:p>
            <a:pPr lvl="1"/>
            <a:r>
              <a:rPr lang="en-US" dirty="0" smtClean="0"/>
              <a:t>The single most important factor to minimizing errors is to admit that you may be wrong (Munro 2008)</a:t>
            </a:r>
          </a:p>
          <a:p>
            <a:r>
              <a:rPr lang="en-US" dirty="0" smtClean="0"/>
              <a:t>Landing grand aspirations in everyday practice</a:t>
            </a:r>
          </a:p>
          <a:p>
            <a:pPr lvl="1"/>
            <a:r>
              <a:rPr lang="en-US" dirty="0" smtClean="0"/>
              <a:t>Learn from your everyday experiences of what works well, learn from your colleagues everyday experiences of what goes well</a:t>
            </a:r>
          </a:p>
        </p:txBody>
      </p:sp>
    </p:spTree>
    <p:extLst>
      <p:ext uri="{BB962C8B-B14F-4D97-AF65-F5344CB8AC3E}">
        <p14:creationId xmlns:p14="http://schemas.microsoft.com/office/powerpoint/2010/main" val="23456243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Signs of Safety</a:t>
            </a:r>
            <a:endParaRPr lang="en-US" dirty="0"/>
          </a:p>
        </p:txBody>
      </p:sp>
      <p:sp>
        <p:nvSpPr>
          <p:cNvPr id="3" name="Content Placeholder 2"/>
          <p:cNvSpPr>
            <a:spLocks noGrp="1"/>
          </p:cNvSpPr>
          <p:nvPr>
            <p:ph idx="1"/>
          </p:nvPr>
        </p:nvSpPr>
        <p:spPr>
          <a:xfrm>
            <a:off x="677334" y="1383632"/>
            <a:ext cx="8596668" cy="5125451"/>
          </a:xfrm>
        </p:spPr>
        <p:txBody>
          <a:bodyPr>
            <a:normAutofit/>
          </a:bodyPr>
          <a:lstStyle/>
          <a:p>
            <a:r>
              <a:rPr lang="en-US" b="1" dirty="0"/>
              <a:t>Respect service recipients as people worth doing business with. </a:t>
            </a:r>
            <a:r>
              <a:rPr lang="en-US" b="1" dirty="0" smtClean="0"/>
              <a:t> </a:t>
            </a:r>
          </a:p>
          <a:p>
            <a:r>
              <a:rPr lang="en-US" b="1" dirty="0"/>
              <a:t>Cooperate with the person, not the abuse. </a:t>
            </a:r>
            <a:r>
              <a:rPr lang="en-US" b="1" dirty="0" smtClean="0"/>
              <a:t> </a:t>
            </a:r>
          </a:p>
          <a:p>
            <a:r>
              <a:rPr lang="en-US" b="1" dirty="0"/>
              <a:t>Recognize that cooperation is possible even where coercion is required</a:t>
            </a:r>
            <a:r>
              <a:rPr lang="en-US" dirty="0"/>
              <a:t>. </a:t>
            </a:r>
          </a:p>
          <a:p>
            <a:r>
              <a:rPr lang="en-US" b="1" dirty="0"/>
              <a:t>Recognize that all families have signs of safety</a:t>
            </a:r>
            <a:r>
              <a:rPr lang="en-US" dirty="0"/>
              <a:t>. </a:t>
            </a:r>
          </a:p>
          <a:p>
            <a:r>
              <a:rPr lang="en-US" b="1" dirty="0"/>
              <a:t>Maintain a focus on safety. </a:t>
            </a:r>
            <a:endParaRPr lang="en-US" dirty="0"/>
          </a:p>
          <a:p>
            <a:r>
              <a:rPr lang="en-US" b="1" dirty="0"/>
              <a:t>Learn what the service recipient wants. </a:t>
            </a:r>
            <a:endParaRPr lang="en-US" dirty="0"/>
          </a:p>
          <a:p>
            <a:r>
              <a:rPr lang="en-US" b="1" dirty="0"/>
              <a:t>Always search for detail.</a:t>
            </a:r>
            <a:r>
              <a:rPr lang="en-US" dirty="0"/>
              <a:t> </a:t>
            </a:r>
          </a:p>
          <a:p>
            <a:r>
              <a:rPr lang="en-US" b="1" dirty="0"/>
              <a:t>Focus on creating small change. </a:t>
            </a:r>
            <a:endParaRPr lang="en-US" dirty="0"/>
          </a:p>
          <a:p>
            <a:r>
              <a:rPr lang="en-US" b="1" dirty="0"/>
              <a:t>Don’t confuse case details with judgements. </a:t>
            </a:r>
            <a:endParaRPr lang="en-US" dirty="0"/>
          </a:p>
          <a:p>
            <a:r>
              <a:rPr lang="en-US" b="1" dirty="0"/>
              <a:t>Offer choices</a:t>
            </a:r>
            <a:r>
              <a:rPr lang="en-US" dirty="0"/>
              <a:t>. </a:t>
            </a:r>
          </a:p>
          <a:p>
            <a:r>
              <a:rPr lang="en-US" b="1" dirty="0"/>
              <a:t>Treat the interview as a forum for change. </a:t>
            </a:r>
            <a:endParaRPr lang="en-US" dirty="0"/>
          </a:p>
          <a:p>
            <a:r>
              <a:rPr lang="en-US" b="1" dirty="0"/>
              <a:t>Treat the practice principles as aspirations, not assumptions. </a:t>
            </a:r>
            <a:endParaRPr lang="en-US" dirty="0"/>
          </a:p>
          <a:p>
            <a:endParaRPr lang="en-US" dirty="0"/>
          </a:p>
        </p:txBody>
      </p:sp>
    </p:spTree>
    <p:extLst>
      <p:ext uri="{BB962C8B-B14F-4D97-AF65-F5344CB8AC3E}">
        <p14:creationId xmlns:p14="http://schemas.microsoft.com/office/powerpoint/2010/main" val="3808418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Practice Elements</a:t>
            </a:r>
            <a:endParaRPr lang="en-US" dirty="0"/>
          </a:p>
        </p:txBody>
      </p:sp>
      <p:sp>
        <p:nvSpPr>
          <p:cNvPr id="3" name="Content Placeholder 2"/>
          <p:cNvSpPr>
            <a:spLocks noGrp="1"/>
          </p:cNvSpPr>
          <p:nvPr>
            <p:ph idx="1"/>
          </p:nvPr>
        </p:nvSpPr>
        <p:spPr>
          <a:xfrm>
            <a:off x="677334" y="1588169"/>
            <a:ext cx="8596668" cy="4453194"/>
          </a:xfrm>
        </p:spPr>
        <p:txBody>
          <a:bodyPr/>
          <a:lstStyle/>
          <a:p>
            <a:pPr>
              <a:buFont typeface="+mj-lt"/>
              <a:buAutoNum type="arabicPeriod"/>
            </a:pPr>
            <a:r>
              <a:rPr lang="en-US" sz="2400" b="1" dirty="0"/>
              <a:t>Understand the position of each family member. </a:t>
            </a:r>
            <a:endParaRPr lang="en-US" sz="2400" dirty="0"/>
          </a:p>
          <a:p>
            <a:pPr>
              <a:buFont typeface="+mj-lt"/>
              <a:buAutoNum type="arabicPeriod"/>
            </a:pPr>
            <a:r>
              <a:rPr lang="en-US" sz="2400" b="1" dirty="0"/>
              <a:t>Find exceptions of the maltreatment/negative behavior. </a:t>
            </a:r>
            <a:endParaRPr lang="en-US" sz="2400" dirty="0"/>
          </a:p>
          <a:p>
            <a:pPr>
              <a:buFont typeface="+mj-lt"/>
              <a:buAutoNum type="arabicPeriod"/>
            </a:pPr>
            <a:r>
              <a:rPr lang="en-US" sz="2400" b="1" dirty="0"/>
              <a:t>Discover family strengths and resources.</a:t>
            </a:r>
            <a:r>
              <a:rPr lang="en-US" sz="2400" dirty="0"/>
              <a:t> </a:t>
            </a:r>
          </a:p>
          <a:p>
            <a:pPr>
              <a:buFont typeface="+mj-lt"/>
              <a:buAutoNum type="arabicPeriod"/>
            </a:pPr>
            <a:r>
              <a:rPr lang="en-US" sz="2400" b="1" dirty="0"/>
              <a:t>Focus on goals. </a:t>
            </a:r>
            <a:endParaRPr lang="en-US" sz="2400" dirty="0"/>
          </a:p>
          <a:p>
            <a:pPr>
              <a:buFont typeface="+mj-lt"/>
              <a:buAutoNum type="arabicPeriod"/>
            </a:pPr>
            <a:r>
              <a:rPr lang="en-US" sz="2400" b="1" dirty="0"/>
              <a:t>Scale safety and progress.</a:t>
            </a:r>
            <a:endParaRPr lang="en-US" sz="2400" dirty="0"/>
          </a:p>
          <a:p>
            <a:pPr>
              <a:buFont typeface="+mj-lt"/>
              <a:buAutoNum type="arabicPeriod"/>
            </a:pPr>
            <a:r>
              <a:rPr lang="en-US" sz="2400" b="1" dirty="0"/>
              <a:t>Assess willingness, confidence and capacity</a:t>
            </a:r>
            <a:r>
              <a:rPr lang="en-US" sz="2400" dirty="0"/>
              <a:t>. </a:t>
            </a:r>
          </a:p>
          <a:p>
            <a:endParaRPr lang="en-US" dirty="0"/>
          </a:p>
        </p:txBody>
      </p:sp>
    </p:spTree>
    <p:extLst>
      <p:ext uri="{BB962C8B-B14F-4D97-AF65-F5344CB8AC3E}">
        <p14:creationId xmlns:p14="http://schemas.microsoft.com/office/powerpoint/2010/main" val="34440553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47802" cy="1320800"/>
          </a:xfrm>
        </p:spPr>
        <p:txBody>
          <a:bodyPr>
            <a:normAutofit fontScale="90000"/>
          </a:bodyPr>
          <a:lstStyle/>
          <a:p>
            <a:r>
              <a:rPr lang="en-US" sz="3200" dirty="0"/>
              <a:t>ABOVE ALL, IT’S A </a:t>
            </a:r>
            <a:r>
              <a:rPr lang="en-US" sz="3200" dirty="0" smtClean="0"/>
              <a:t>QUESTIONING APPROACH</a:t>
            </a:r>
            <a:br>
              <a:rPr lang="en-US" sz="3200" dirty="0" smtClean="0"/>
            </a:br>
            <a:r>
              <a:rPr lang="en-US" altLang="en-US" sz="2000" dirty="0"/>
              <a:t>the Signs of Safety demonstrates the notion of the interview as a forum for change.</a:t>
            </a:r>
            <a:r>
              <a:rPr lang="en-US" altLang="en-US" sz="3200" dirty="0"/>
              <a:t/>
            </a:r>
            <a:br>
              <a:rPr lang="en-US" altLang="en-US" sz="3200" dirty="0"/>
            </a:br>
            <a:endParaRPr lang="en-US" sz="3200" dirty="0"/>
          </a:p>
        </p:txBody>
      </p:sp>
      <p:sp>
        <p:nvSpPr>
          <p:cNvPr id="3" name="Content Placeholder 2"/>
          <p:cNvSpPr>
            <a:spLocks noGrp="1"/>
          </p:cNvSpPr>
          <p:nvPr>
            <p:ph idx="1"/>
          </p:nvPr>
        </p:nvSpPr>
        <p:spPr>
          <a:xfrm>
            <a:off x="677334" y="2160589"/>
            <a:ext cx="8596668" cy="4417493"/>
          </a:xfrm>
        </p:spPr>
        <p:txBody>
          <a:bodyPr>
            <a:normAutofit/>
          </a:bodyPr>
          <a:lstStyle/>
          <a:p>
            <a:r>
              <a:rPr lang="en-US" dirty="0"/>
              <a:t>Relationship questions: “What would your sister say is your biggest strength as a parent?”</a:t>
            </a:r>
          </a:p>
          <a:p>
            <a:r>
              <a:rPr lang="en-US" dirty="0"/>
              <a:t> Exception questions: “Have there been times when you felt like blowing up, but instead you stayed calm?”</a:t>
            </a:r>
          </a:p>
          <a:p>
            <a:r>
              <a:rPr lang="en-US" dirty="0"/>
              <a:t>Coping questions: “ What have you done to keep it from getting worse?”</a:t>
            </a:r>
          </a:p>
          <a:p>
            <a:r>
              <a:rPr lang="en-US" dirty="0"/>
              <a:t>Goal formation/preferred future questions: “What would be the first sign that you were making progress?”</a:t>
            </a:r>
          </a:p>
          <a:p>
            <a:r>
              <a:rPr lang="en-US" dirty="0"/>
              <a:t>Support/network identification questions: “Who is the first person you would call if you were in some kind of trouble?” These become critical in helping family develop systems of support.</a:t>
            </a:r>
          </a:p>
          <a:p>
            <a:r>
              <a:rPr lang="en-US" dirty="0"/>
              <a:t>Scaling questions: First, define what the goalposts of 0-10 represent, then ask person to rate within that scale.</a:t>
            </a:r>
          </a:p>
          <a:p>
            <a:endParaRPr lang="en-US" dirty="0"/>
          </a:p>
        </p:txBody>
      </p:sp>
    </p:spTree>
    <p:extLst>
      <p:ext uri="{BB962C8B-B14F-4D97-AF65-F5344CB8AC3E}">
        <p14:creationId xmlns:p14="http://schemas.microsoft.com/office/powerpoint/2010/main" val="37351921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6589" y="450163"/>
            <a:ext cx="8352725" cy="6095016"/>
          </a:xfrm>
          <a:prstGeom prst="rect">
            <a:avLst/>
          </a:prstGeom>
        </p:spPr>
      </p:pic>
      <p:sp>
        <p:nvSpPr>
          <p:cNvPr id="3" name="TextBox 2"/>
          <p:cNvSpPr txBox="1"/>
          <p:nvPr/>
        </p:nvSpPr>
        <p:spPr>
          <a:xfrm>
            <a:off x="1515979" y="1864895"/>
            <a:ext cx="1804737" cy="2031325"/>
          </a:xfrm>
          <a:prstGeom prst="rect">
            <a:avLst/>
          </a:prstGeom>
          <a:noFill/>
        </p:spPr>
        <p:txBody>
          <a:bodyPr wrap="square" rtlCol="0">
            <a:spAutoFit/>
          </a:bodyPr>
          <a:lstStyle/>
          <a:p>
            <a:r>
              <a:rPr lang="en-US" b="1" dirty="0"/>
              <a:t>HARM </a:t>
            </a:r>
            <a:endParaRPr lang="en-US" b="1" dirty="0" smtClean="0"/>
          </a:p>
          <a:p>
            <a:endParaRPr lang="en-US" dirty="0"/>
          </a:p>
          <a:p>
            <a:r>
              <a:rPr lang="en-US" b="1" dirty="0"/>
              <a:t>DANGER </a:t>
            </a:r>
            <a:r>
              <a:rPr lang="en-US" b="1" dirty="0" smtClean="0"/>
              <a:t>STATEMENTS</a:t>
            </a:r>
          </a:p>
          <a:p>
            <a:r>
              <a:rPr lang="en-US" b="1" dirty="0" smtClean="0"/>
              <a:t> </a:t>
            </a:r>
            <a:endParaRPr lang="en-US" dirty="0"/>
          </a:p>
          <a:p>
            <a:r>
              <a:rPr lang="en-US" b="1" dirty="0"/>
              <a:t>Complicating factors </a:t>
            </a:r>
            <a:endParaRPr lang="en-US" dirty="0"/>
          </a:p>
        </p:txBody>
      </p:sp>
      <p:sp>
        <p:nvSpPr>
          <p:cNvPr id="4" name="TextBox 3"/>
          <p:cNvSpPr txBox="1"/>
          <p:nvPr/>
        </p:nvSpPr>
        <p:spPr>
          <a:xfrm>
            <a:off x="4110789" y="1864895"/>
            <a:ext cx="1804737" cy="1477328"/>
          </a:xfrm>
          <a:prstGeom prst="rect">
            <a:avLst/>
          </a:prstGeom>
          <a:noFill/>
        </p:spPr>
        <p:txBody>
          <a:bodyPr wrap="square" rtlCol="0">
            <a:spAutoFit/>
          </a:bodyPr>
          <a:lstStyle/>
          <a:p>
            <a:r>
              <a:rPr lang="en-US" b="1" dirty="0"/>
              <a:t>Existing </a:t>
            </a:r>
            <a:r>
              <a:rPr lang="en-US" b="1" dirty="0" smtClean="0"/>
              <a:t>strengths</a:t>
            </a:r>
          </a:p>
          <a:p>
            <a:r>
              <a:rPr lang="en-US" b="1" dirty="0" smtClean="0"/>
              <a:t> </a:t>
            </a:r>
            <a:endParaRPr lang="en-US" dirty="0"/>
          </a:p>
          <a:p>
            <a:r>
              <a:rPr lang="en-US" b="1" dirty="0"/>
              <a:t>EXISTING SAFETY </a:t>
            </a:r>
            <a:endParaRPr lang="en-US" dirty="0"/>
          </a:p>
        </p:txBody>
      </p:sp>
      <p:sp>
        <p:nvSpPr>
          <p:cNvPr id="5" name="TextBox 4"/>
          <p:cNvSpPr txBox="1"/>
          <p:nvPr/>
        </p:nvSpPr>
        <p:spPr>
          <a:xfrm>
            <a:off x="6866021" y="1864894"/>
            <a:ext cx="1804737" cy="923330"/>
          </a:xfrm>
          <a:prstGeom prst="rect">
            <a:avLst/>
          </a:prstGeom>
          <a:noFill/>
        </p:spPr>
        <p:txBody>
          <a:bodyPr wrap="square" rtlCol="0">
            <a:spAutoFit/>
          </a:bodyPr>
          <a:lstStyle/>
          <a:p>
            <a:r>
              <a:rPr lang="en-US" b="1" dirty="0"/>
              <a:t>SAFETY </a:t>
            </a:r>
            <a:r>
              <a:rPr lang="en-US" b="1" dirty="0" smtClean="0"/>
              <a:t>GOALS</a:t>
            </a:r>
          </a:p>
          <a:p>
            <a:r>
              <a:rPr lang="en-US" b="1" dirty="0" smtClean="0"/>
              <a:t> </a:t>
            </a:r>
            <a:endParaRPr lang="en-US" dirty="0"/>
          </a:p>
          <a:p>
            <a:r>
              <a:rPr lang="en-US" b="1" dirty="0"/>
              <a:t>Next steps </a:t>
            </a:r>
            <a:endParaRPr lang="en-US" dirty="0"/>
          </a:p>
        </p:txBody>
      </p:sp>
      <p:sp>
        <p:nvSpPr>
          <p:cNvPr id="6" name="Title 1"/>
          <p:cNvSpPr txBox="1">
            <a:spLocks/>
          </p:cNvSpPr>
          <p:nvPr/>
        </p:nvSpPr>
        <p:spPr>
          <a:xfrm>
            <a:off x="584028"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Mapping Tool</a:t>
            </a:r>
            <a:endParaRPr lang="en-US" sz="2400" dirty="0"/>
          </a:p>
        </p:txBody>
      </p:sp>
    </p:spTree>
    <p:extLst>
      <p:ext uri="{BB962C8B-B14F-4D97-AF65-F5344CB8AC3E}">
        <p14:creationId xmlns:p14="http://schemas.microsoft.com/office/powerpoint/2010/main" val="13394772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Safety Scale Questions.</a:t>
            </a:r>
          </a:p>
        </p:txBody>
      </p:sp>
      <p:sp>
        <p:nvSpPr>
          <p:cNvPr id="3" name="Content Placeholder 2"/>
          <p:cNvSpPr>
            <a:spLocks noGrp="1"/>
          </p:cNvSpPr>
          <p:nvPr>
            <p:ph idx="1"/>
          </p:nvPr>
        </p:nvSpPr>
        <p:spPr/>
        <p:txBody>
          <a:bodyPr/>
          <a:lstStyle/>
          <a:p>
            <a:r>
              <a:rPr lang="en-US" dirty="0"/>
              <a:t>On a scale of 0 to 10 where 10 means everyone knows the children are safe enough for the child protection authorities to close the case and zero means things are so bad for the children they can’t live at home where do you rate this situation?</a:t>
            </a:r>
          </a:p>
          <a:p>
            <a:r>
              <a:rPr lang="en-US" dirty="0"/>
              <a:t>What makes it that for you?</a:t>
            </a:r>
          </a:p>
          <a:p>
            <a:r>
              <a:rPr lang="en-US" dirty="0"/>
              <a:t>What else?</a:t>
            </a:r>
          </a:p>
          <a:p>
            <a:endParaRPr lang="en-US" dirty="0"/>
          </a:p>
        </p:txBody>
      </p:sp>
    </p:spTree>
    <p:extLst>
      <p:ext uri="{BB962C8B-B14F-4D97-AF65-F5344CB8AC3E}">
        <p14:creationId xmlns:p14="http://schemas.microsoft.com/office/powerpoint/2010/main" val="22340102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723" y="1118341"/>
            <a:ext cx="3257550" cy="4565334"/>
          </a:xfrm>
          <a:prstGeom prst="rect">
            <a:avLst/>
          </a:prstGeom>
        </p:spPr>
      </p:pic>
      <p:pic>
        <p:nvPicPr>
          <p:cNvPr id="3" name="Picture 2"/>
          <p:cNvPicPr>
            <a:picLocks noChangeAspect="1"/>
          </p:cNvPicPr>
          <p:nvPr/>
        </p:nvPicPr>
        <p:blipFill>
          <a:blip r:embed="rId3"/>
          <a:stretch>
            <a:fillRect/>
          </a:stretch>
        </p:blipFill>
        <p:spPr>
          <a:xfrm>
            <a:off x="3731273" y="1118341"/>
            <a:ext cx="3257550" cy="4565334"/>
          </a:xfrm>
          <a:prstGeom prst="rect">
            <a:avLst/>
          </a:prstGeom>
        </p:spPr>
      </p:pic>
      <p:pic>
        <p:nvPicPr>
          <p:cNvPr id="4" name="Picture 3"/>
          <p:cNvPicPr>
            <a:picLocks noChangeAspect="1"/>
          </p:cNvPicPr>
          <p:nvPr/>
        </p:nvPicPr>
        <p:blipFill>
          <a:blip r:embed="rId4"/>
          <a:stretch>
            <a:fillRect/>
          </a:stretch>
        </p:blipFill>
        <p:spPr>
          <a:xfrm>
            <a:off x="6988823" y="1118341"/>
            <a:ext cx="3257550" cy="4565334"/>
          </a:xfrm>
          <a:prstGeom prst="rect">
            <a:avLst/>
          </a:prstGeom>
        </p:spPr>
      </p:pic>
    </p:spTree>
    <p:extLst>
      <p:ext uri="{BB962C8B-B14F-4D97-AF65-F5344CB8AC3E}">
        <p14:creationId xmlns:p14="http://schemas.microsoft.com/office/powerpoint/2010/main" val="3829135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Your Turn</a:t>
            </a:r>
            <a:endParaRPr lang="en-US" dirty="0"/>
          </a:p>
        </p:txBody>
      </p:sp>
      <p:sp>
        <p:nvSpPr>
          <p:cNvPr id="3" name="Content Placeholder 2"/>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In your group, decide on a case scenario – we all have 1001 stories – just make sure to maintain confidentiality</a:t>
            </a:r>
          </a:p>
          <a:p>
            <a:r>
              <a:rPr lang="en-US" dirty="0" smtClean="0"/>
              <a:t>Using the House model</a:t>
            </a:r>
          </a:p>
          <a:p>
            <a:pPr lvl="1"/>
            <a:r>
              <a:rPr lang="en-US" dirty="0" smtClean="0"/>
              <a:t>Write down what your worried about and draw a picture of your worries</a:t>
            </a:r>
          </a:p>
          <a:p>
            <a:pPr lvl="1"/>
            <a:r>
              <a:rPr lang="en-US" dirty="0" smtClean="0"/>
              <a:t>Write down what is working well and draw a picture of your good things</a:t>
            </a:r>
          </a:p>
          <a:p>
            <a:pPr lvl="1"/>
            <a:r>
              <a:rPr lang="en-US" dirty="0" smtClean="0"/>
              <a:t>Now everyone scale from 1 to 10</a:t>
            </a:r>
          </a:p>
          <a:p>
            <a:pPr lvl="1"/>
            <a:r>
              <a:rPr lang="en-US" dirty="0" smtClean="0"/>
              <a:t>Write down your goals and next steps and draw a picture of your dreams</a:t>
            </a:r>
          </a:p>
        </p:txBody>
      </p:sp>
    </p:spTree>
    <p:extLst>
      <p:ext uri="{BB962C8B-B14F-4D97-AF65-F5344CB8AC3E}">
        <p14:creationId xmlns:p14="http://schemas.microsoft.com/office/powerpoint/2010/main" val="32241261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Domains of Well Being</a:t>
            </a:r>
            <a:endParaRPr lang="en-US" dirty="0"/>
          </a:p>
        </p:txBody>
      </p:sp>
      <p:sp>
        <p:nvSpPr>
          <p:cNvPr id="3" name="Text Placeholder 2"/>
          <p:cNvSpPr>
            <a:spLocks noGrp="1"/>
          </p:cNvSpPr>
          <p:nvPr>
            <p:ph type="body" idx="1"/>
          </p:nvPr>
        </p:nvSpPr>
        <p:spPr/>
        <p:txBody>
          <a:bodyPr/>
          <a:lstStyle/>
          <a:p>
            <a:r>
              <a:rPr lang="en-US" dirty="0">
                <a:hlinkClick r:id="rId2"/>
              </a:rPr>
              <a:t>https://</a:t>
            </a:r>
            <a:r>
              <a:rPr lang="en-US" dirty="0" smtClean="0">
                <a:hlinkClick r:id="rId2"/>
              </a:rPr>
              <a:t>youtu.be/s8yZRS3PWio</a:t>
            </a:r>
            <a:endParaRPr lang="en-US" dirty="0" smtClean="0"/>
          </a:p>
          <a:p>
            <a:endParaRPr lang="en-US" dirty="0"/>
          </a:p>
        </p:txBody>
      </p:sp>
    </p:spTree>
    <p:extLst>
      <p:ext uri="{BB962C8B-B14F-4D97-AF65-F5344CB8AC3E}">
        <p14:creationId xmlns:p14="http://schemas.microsoft.com/office/powerpoint/2010/main" val="27689113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384352714"/>
              </p:ext>
            </p:extLst>
          </p:nvPr>
        </p:nvGraphicFramePr>
        <p:xfrm>
          <a:off x="485775" y="266700"/>
          <a:ext cx="9258300" cy="606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8767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3284" y="216569"/>
            <a:ext cx="6452937" cy="6452937"/>
          </a:xfrm>
          <a:prstGeom prst="rect">
            <a:avLst/>
          </a:prstGeom>
        </p:spPr>
      </p:pic>
    </p:spTree>
    <p:extLst>
      <p:ext uri="{BB962C8B-B14F-4D97-AF65-F5344CB8AC3E}">
        <p14:creationId xmlns:p14="http://schemas.microsoft.com/office/powerpoint/2010/main" val="41154192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THE FIVE DOMAINS OF WELLBEING MEAN FOR INDIVIDUALS</a:t>
            </a:r>
            <a:br>
              <a:rPr lang="en-US" dirty="0"/>
            </a:br>
            <a:endParaRPr lang="en-US" dirty="0"/>
          </a:p>
        </p:txBody>
      </p:sp>
      <p:sp>
        <p:nvSpPr>
          <p:cNvPr id="3" name="Content Placeholder 2"/>
          <p:cNvSpPr>
            <a:spLocks noGrp="1"/>
          </p:cNvSpPr>
          <p:nvPr>
            <p:ph idx="1"/>
          </p:nvPr>
        </p:nvSpPr>
        <p:spPr>
          <a:xfrm>
            <a:off x="1106904" y="2105526"/>
            <a:ext cx="8167097" cy="4752473"/>
          </a:xfrm>
        </p:spPr>
        <p:txBody>
          <a:bodyPr>
            <a:normAutofit/>
          </a:bodyPr>
          <a:lstStyle/>
          <a:p>
            <a:r>
              <a:rPr lang="en-US" b="1" dirty="0"/>
              <a:t>Social </a:t>
            </a:r>
            <a:r>
              <a:rPr lang="en-US" b="1" dirty="0" smtClean="0"/>
              <a:t>Connectedness </a:t>
            </a:r>
            <a:r>
              <a:rPr lang="en-US" dirty="0" smtClean="0"/>
              <a:t>- </a:t>
            </a:r>
            <a:r>
              <a:rPr lang="en-US" sz="1400" dirty="0" smtClean="0"/>
              <a:t>The </a:t>
            </a:r>
            <a:r>
              <a:rPr lang="en-US" sz="1400" dirty="0"/>
              <a:t>degree to which a person has and perceives a sufficient number and diversity of relationships that allow her or him to give and receive information, emotional support and material aid; create a sense of belonging and value; and foster growth. </a:t>
            </a:r>
          </a:p>
          <a:p>
            <a:r>
              <a:rPr lang="en-US" b="1" dirty="0" smtClean="0"/>
              <a:t>Stability</a:t>
            </a:r>
            <a:r>
              <a:rPr lang="en-US" dirty="0" smtClean="0"/>
              <a:t> - </a:t>
            </a:r>
            <a:r>
              <a:rPr lang="en-US" sz="1400" dirty="0" smtClean="0"/>
              <a:t>The </a:t>
            </a:r>
            <a:r>
              <a:rPr lang="en-US" sz="1400" dirty="0"/>
              <a:t>degree to which a person can expect her or his situation and status to be fundamentally the same from one day to the next, where there is adequate predictability for a person to concentrate on the here-and-now and on the future, growth and change; and where small obstacles don’t set off big cascades. </a:t>
            </a:r>
          </a:p>
          <a:p>
            <a:r>
              <a:rPr lang="en-US" b="1" dirty="0" smtClean="0"/>
              <a:t>Safety</a:t>
            </a:r>
            <a:r>
              <a:rPr lang="en-US" dirty="0" smtClean="0"/>
              <a:t> - </a:t>
            </a:r>
            <a:r>
              <a:rPr lang="en-US" sz="1400" dirty="0" smtClean="0"/>
              <a:t>The </a:t>
            </a:r>
            <a:r>
              <a:rPr lang="en-US" sz="1400" dirty="0"/>
              <a:t>degree to which a person can be her or his authentic self and not be at heightened risk of physical or emotional </a:t>
            </a:r>
            <a:r>
              <a:rPr lang="en-US" sz="1400" dirty="0" smtClean="0"/>
              <a:t>harm.</a:t>
            </a:r>
          </a:p>
          <a:p>
            <a:r>
              <a:rPr lang="en-US" b="1" dirty="0"/>
              <a:t>Mastery</a:t>
            </a:r>
            <a:r>
              <a:rPr lang="en-US" dirty="0"/>
              <a:t> </a:t>
            </a:r>
            <a:r>
              <a:rPr lang="en-US" dirty="0" smtClean="0"/>
              <a:t>- </a:t>
            </a:r>
            <a:r>
              <a:rPr lang="en-US" sz="1400" dirty="0" smtClean="0"/>
              <a:t>The </a:t>
            </a:r>
            <a:r>
              <a:rPr lang="en-US" sz="1400" dirty="0"/>
              <a:t>degree to which a person feels in control of her or his fate and the decisions she or he makes, and where she or he experiences some correlation between efforts and outcomes</a:t>
            </a:r>
            <a:r>
              <a:rPr lang="en-US" sz="1400" dirty="0" smtClean="0"/>
              <a:t>.</a:t>
            </a:r>
          </a:p>
          <a:p>
            <a:r>
              <a:rPr lang="en-US" b="1" dirty="0"/>
              <a:t>Meaningful Access to Relevant Resources </a:t>
            </a:r>
            <a:r>
              <a:rPr lang="en-US" dirty="0" smtClean="0"/>
              <a:t>- </a:t>
            </a:r>
            <a:r>
              <a:rPr lang="en-US" sz="1400" dirty="0" smtClean="0"/>
              <a:t>The </a:t>
            </a:r>
            <a:r>
              <a:rPr lang="en-US" sz="1400" dirty="0"/>
              <a:t>degree to which a person can meet needs particularly important for her or his situation in ways that are not overly onerous, and are not degrading or dangerous. </a:t>
            </a:r>
          </a:p>
          <a:p>
            <a:endParaRPr lang="en-US" dirty="0"/>
          </a:p>
          <a:p>
            <a:endParaRPr lang="en-US" dirty="0" smtClean="0"/>
          </a:p>
        </p:txBody>
      </p:sp>
    </p:spTree>
    <p:extLst>
      <p:ext uri="{BB962C8B-B14F-4D97-AF65-F5344CB8AC3E}">
        <p14:creationId xmlns:p14="http://schemas.microsoft.com/office/powerpoint/2010/main" val="23552863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 Decision, Choice and Change </a:t>
            </a:r>
          </a:p>
        </p:txBody>
      </p:sp>
      <p:sp>
        <p:nvSpPr>
          <p:cNvPr id="3" name="Content Placeholder 2"/>
          <p:cNvSpPr>
            <a:spLocks noGrp="1"/>
          </p:cNvSpPr>
          <p:nvPr>
            <p:ph idx="1"/>
          </p:nvPr>
        </p:nvSpPr>
        <p:spPr/>
        <p:txBody>
          <a:bodyPr>
            <a:normAutofit/>
          </a:bodyPr>
          <a:lstStyle/>
          <a:p>
            <a:r>
              <a:rPr lang="en-US" dirty="0"/>
              <a:t>When we decide if something is “worth it,” we are balancing tradeoffs.</a:t>
            </a:r>
          </a:p>
          <a:p>
            <a:r>
              <a:rPr lang="en-US" dirty="0" smtClean="0"/>
              <a:t>When </a:t>
            </a:r>
            <a:r>
              <a:rPr lang="en-US" dirty="0"/>
              <a:t>people make choices different from what we might expect or want, </a:t>
            </a:r>
            <a:r>
              <a:rPr lang="en-US" dirty="0" smtClean="0"/>
              <a:t>they may </a:t>
            </a:r>
            <a:r>
              <a:rPr lang="en-US" dirty="0"/>
              <a:t>be weighting tradeoffs differently.</a:t>
            </a:r>
          </a:p>
          <a:p>
            <a:r>
              <a:rPr lang="en-US" dirty="0" smtClean="0"/>
              <a:t>Sometimes </a:t>
            </a:r>
            <a:r>
              <a:rPr lang="en-US" dirty="0"/>
              <a:t>we make (or are forced to make) change that involves </a:t>
            </a:r>
            <a:r>
              <a:rPr lang="en-US" dirty="0" smtClean="0"/>
              <a:t>significant tradeoffs </a:t>
            </a:r>
            <a:r>
              <a:rPr lang="en-US" dirty="0"/>
              <a:t>that we or others never </a:t>
            </a:r>
            <a:r>
              <a:rPr lang="en-US" dirty="0" smtClean="0"/>
              <a:t>anticipated. If </a:t>
            </a:r>
            <a:r>
              <a:rPr lang="en-US" dirty="0"/>
              <a:t>the tradeoffs are too big, we </a:t>
            </a:r>
            <a:r>
              <a:rPr lang="en-US" dirty="0" smtClean="0"/>
              <a:t>don’t sustain </a:t>
            </a:r>
            <a:r>
              <a:rPr lang="en-US" dirty="0"/>
              <a:t>change.</a:t>
            </a:r>
          </a:p>
          <a:p>
            <a:pPr marL="0" indent="0">
              <a:buNone/>
            </a:pPr>
            <a:endParaRPr lang="en-US" dirty="0" smtClean="0"/>
          </a:p>
          <a:p>
            <a:pPr marL="0" indent="0">
              <a:buNone/>
            </a:pPr>
            <a:r>
              <a:rPr lang="en-US" dirty="0" smtClean="0">
                <a:solidFill>
                  <a:schemeClr val="accent5">
                    <a:lumMod val="75000"/>
                  </a:schemeClr>
                </a:solidFill>
              </a:rPr>
              <a:t>Sometimes</a:t>
            </a:r>
            <a:r>
              <a:rPr lang="en-US" dirty="0">
                <a:solidFill>
                  <a:schemeClr val="accent5">
                    <a:lumMod val="75000"/>
                  </a:schemeClr>
                </a:solidFill>
              </a:rPr>
              <a:t>, we’re aware of tradeoffs.</a:t>
            </a:r>
          </a:p>
          <a:p>
            <a:pPr marL="0" indent="0">
              <a:buNone/>
            </a:pPr>
            <a:r>
              <a:rPr lang="en-US" dirty="0">
                <a:solidFill>
                  <a:schemeClr val="accent5">
                    <a:lumMod val="75000"/>
                  </a:schemeClr>
                </a:solidFill>
              </a:rPr>
              <a:t>Sometimes, we forget to think about </a:t>
            </a:r>
            <a:r>
              <a:rPr lang="en-US" dirty="0" smtClean="0">
                <a:solidFill>
                  <a:schemeClr val="accent5">
                    <a:lumMod val="75000"/>
                  </a:schemeClr>
                </a:solidFill>
              </a:rPr>
              <a:t>them, especially </a:t>
            </a:r>
            <a:r>
              <a:rPr lang="en-US" dirty="0">
                <a:solidFill>
                  <a:schemeClr val="accent5">
                    <a:lumMod val="75000"/>
                  </a:schemeClr>
                </a:solidFill>
              </a:rPr>
              <a:t>for other people. </a:t>
            </a:r>
          </a:p>
        </p:txBody>
      </p:sp>
    </p:spTree>
    <p:extLst>
      <p:ext uri="{BB962C8B-B14F-4D97-AF65-F5344CB8AC3E}">
        <p14:creationId xmlns:p14="http://schemas.microsoft.com/office/powerpoint/2010/main" val="12541220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Your Turn</a:t>
            </a:r>
            <a:endParaRPr lang="en-US" dirty="0"/>
          </a:p>
        </p:txBody>
      </p:sp>
      <p:sp>
        <p:nvSpPr>
          <p:cNvPr id="3" name="Content Placeholder 2"/>
          <p:cNvSpPr txBox="1">
            <a:spLocks/>
          </p:cNvSpPr>
          <p:nvPr/>
        </p:nvSpPr>
        <p:spPr>
          <a:xfrm>
            <a:off x="677334" y="216058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Using the same case scenario as earlier  </a:t>
            </a:r>
          </a:p>
          <a:p>
            <a:r>
              <a:rPr lang="en-US" dirty="0" smtClean="0"/>
              <a:t>Using the five domains and identify in each what they have and what could be put in place to strengthen</a:t>
            </a:r>
          </a:p>
          <a:p>
            <a:pPr lvl="1"/>
            <a:r>
              <a:rPr lang="en-US" dirty="0" smtClean="0"/>
              <a:t>Social Connectedness</a:t>
            </a:r>
          </a:p>
          <a:p>
            <a:pPr lvl="1"/>
            <a:r>
              <a:rPr lang="en-US" dirty="0" smtClean="0"/>
              <a:t>Stability</a:t>
            </a:r>
          </a:p>
          <a:p>
            <a:pPr lvl="1"/>
            <a:r>
              <a:rPr lang="en-US" dirty="0" smtClean="0"/>
              <a:t>Safety</a:t>
            </a:r>
          </a:p>
          <a:p>
            <a:pPr lvl="1"/>
            <a:r>
              <a:rPr lang="en-US" dirty="0" smtClean="0"/>
              <a:t>Mastery</a:t>
            </a:r>
          </a:p>
          <a:p>
            <a:pPr lvl="1"/>
            <a:r>
              <a:rPr lang="en-US" dirty="0" smtClean="0"/>
              <a:t>Meaningful Access to Relevant Resources</a:t>
            </a:r>
          </a:p>
        </p:txBody>
      </p:sp>
    </p:spTree>
    <p:extLst>
      <p:ext uri="{BB962C8B-B14F-4D97-AF65-F5344CB8AC3E}">
        <p14:creationId xmlns:p14="http://schemas.microsoft.com/office/powerpoint/2010/main" val="7320517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Franklin County Forward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73008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13" y="1166327"/>
            <a:ext cx="8612139" cy="4158636"/>
          </a:xfrm>
          <a:prstGeom prst="rect">
            <a:avLst/>
          </a:prstGeom>
        </p:spPr>
      </p:pic>
      <p:sp>
        <p:nvSpPr>
          <p:cNvPr id="3" name="Rectangle 2"/>
          <p:cNvSpPr/>
          <p:nvPr/>
        </p:nvSpPr>
        <p:spPr>
          <a:xfrm>
            <a:off x="2278442" y="3880818"/>
            <a:ext cx="6631041" cy="923330"/>
          </a:xfrm>
          <a:prstGeom prst="rect">
            <a:avLst/>
          </a:prstGeom>
          <a:noFill/>
        </p:spPr>
        <p:txBody>
          <a:bodyPr wrap="square" lIns="91440" tIns="45720" rIns="91440" bIns="45720">
            <a:spAutoFit/>
          </a:bodyPr>
          <a:lstStyle/>
          <a:p>
            <a:pPr algn="ctr"/>
            <a:r>
              <a:rPr lang="en-US" sz="5400" b="1" cap="none" spc="0" dirty="0" smtClean="0">
                <a:ln w="12700">
                  <a:solidFill>
                    <a:schemeClr val="accent2"/>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BASED APPROACH</a:t>
            </a:r>
            <a:endParaRPr lang="en-US" sz="5400" b="1" cap="none" spc="0" dirty="0">
              <a:ln w="12700">
                <a:solidFill>
                  <a:schemeClr val="accent2"/>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771542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283" y="142503"/>
            <a:ext cx="7137070" cy="5585533"/>
          </a:xfrm>
          <a:prstGeom prst="rect">
            <a:avLst/>
          </a:prstGeom>
        </p:spPr>
      </p:pic>
      <p:sp>
        <p:nvSpPr>
          <p:cNvPr id="4" name="Rectangle 3"/>
          <p:cNvSpPr/>
          <p:nvPr/>
        </p:nvSpPr>
        <p:spPr>
          <a:xfrm>
            <a:off x="617859" y="5728036"/>
            <a:ext cx="7274941"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Teamwork is Essential</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05293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8134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a:spLocks noChangeArrowheads="1"/>
          </p:cNvSpPr>
          <p:nvPr/>
        </p:nvSpPr>
        <p:spPr bwMode="auto">
          <a:xfrm>
            <a:off x="6858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gn="ctr" eaLnBrk="1" hangingPunct="1">
              <a:spcBef>
                <a:spcPct val="0"/>
              </a:spcBef>
              <a:buFontTx/>
              <a:buNone/>
            </a:pPr>
            <a:r>
              <a:rPr lang="en-US" altLang="en-US" sz="4000" dirty="0">
                <a:solidFill>
                  <a:schemeClr val="tx2"/>
                </a:solidFill>
              </a:rPr>
              <a:t/>
            </a:r>
            <a:br>
              <a:rPr lang="en-US" altLang="en-US" sz="4000" dirty="0">
                <a:solidFill>
                  <a:schemeClr val="tx2"/>
                </a:solidFill>
              </a:rPr>
            </a:br>
            <a:r>
              <a:rPr lang="en-US" altLang="en-US" sz="5400" b="1" dirty="0"/>
              <a:t>INDIVIDUALIZED</a:t>
            </a:r>
          </a:p>
          <a:p>
            <a:pPr algn="ctr" eaLnBrk="1" hangingPunct="1">
              <a:spcBef>
                <a:spcPct val="0"/>
              </a:spcBef>
              <a:buFontTx/>
              <a:buNone/>
            </a:pPr>
            <a:endParaRPr lang="en-US" altLang="en-US" sz="4400" dirty="0">
              <a:solidFill>
                <a:schemeClr val="tx2"/>
              </a:solidFill>
            </a:endParaRPr>
          </a:p>
        </p:txBody>
      </p:sp>
    </p:spTree>
    <p:extLst>
      <p:ext uri="{BB962C8B-B14F-4D97-AF65-F5344CB8AC3E}">
        <p14:creationId xmlns:p14="http://schemas.microsoft.com/office/powerpoint/2010/main" val="40021527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the cheese…</a:t>
            </a:r>
            <a:endParaRPr lang="en-US" dirty="0"/>
          </a:p>
        </p:txBody>
      </p:sp>
      <p:sp>
        <p:nvSpPr>
          <p:cNvPr id="3" name="Text Placeholder 2"/>
          <p:cNvSpPr>
            <a:spLocks noGrp="1"/>
          </p:cNvSpPr>
          <p:nvPr>
            <p:ph type="body" idx="1"/>
          </p:nvPr>
        </p:nvSpPr>
        <p:spPr/>
        <p:txBody>
          <a:bodyPr/>
          <a:lstStyle/>
          <a:p>
            <a:r>
              <a:rPr lang="en-US" dirty="0" smtClean="0"/>
              <a:t>What we need…</a:t>
            </a:r>
            <a:endParaRPr lang="en-US" dirty="0"/>
          </a:p>
        </p:txBody>
      </p:sp>
      <p:sp>
        <p:nvSpPr>
          <p:cNvPr id="4" name="Content Placeholder 3"/>
          <p:cNvSpPr>
            <a:spLocks noGrp="1"/>
          </p:cNvSpPr>
          <p:nvPr>
            <p:ph sz="half" idx="2"/>
          </p:nvPr>
        </p:nvSpPr>
        <p:spPr/>
        <p:txBody>
          <a:bodyPr/>
          <a:lstStyle/>
          <a:p>
            <a:r>
              <a:rPr lang="en-US" dirty="0" smtClean="0"/>
              <a:t>Hold each other accountable	</a:t>
            </a:r>
          </a:p>
          <a:p>
            <a:r>
              <a:rPr lang="en-US" dirty="0" smtClean="0"/>
              <a:t>Keep it on the positive</a:t>
            </a:r>
          </a:p>
          <a:p>
            <a:r>
              <a:rPr lang="en-US" dirty="0" smtClean="0"/>
              <a:t>Openness to other ideas and perspectives	</a:t>
            </a:r>
          </a:p>
          <a:p>
            <a:r>
              <a:rPr lang="en-US" dirty="0" smtClean="0"/>
              <a:t>Patience</a:t>
            </a:r>
          </a:p>
          <a:p>
            <a:endParaRPr lang="en-US" dirty="0"/>
          </a:p>
        </p:txBody>
      </p:sp>
      <p:sp>
        <p:nvSpPr>
          <p:cNvPr id="5" name="Text Placeholder 4"/>
          <p:cNvSpPr>
            <a:spLocks noGrp="1"/>
          </p:cNvSpPr>
          <p:nvPr>
            <p:ph type="body" sz="quarter" idx="3"/>
          </p:nvPr>
        </p:nvSpPr>
        <p:spPr/>
        <p:txBody>
          <a:bodyPr/>
          <a:lstStyle/>
          <a:p>
            <a:r>
              <a:rPr lang="en-US" dirty="0" smtClean="0"/>
              <a:t>What we don’t need…</a:t>
            </a:r>
            <a:endParaRPr lang="en-US" dirty="0"/>
          </a:p>
        </p:txBody>
      </p:sp>
      <p:sp>
        <p:nvSpPr>
          <p:cNvPr id="6" name="Content Placeholder 5"/>
          <p:cNvSpPr>
            <a:spLocks noGrp="1"/>
          </p:cNvSpPr>
          <p:nvPr>
            <p:ph sz="quarter" idx="4"/>
          </p:nvPr>
        </p:nvSpPr>
        <p:spPr/>
        <p:txBody>
          <a:bodyPr/>
          <a:lstStyle/>
          <a:p>
            <a:r>
              <a:rPr lang="en-US" dirty="0" smtClean="0"/>
              <a:t>Blame Game</a:t>
            </a:r>
          </a:p>
          <a:p>
            <a:r>
              <a:rPr lang="en-US" dirty="0" smtClean="0"/>
              <a:t>Negativity</a:t>
            </a:r>
          </a:p>
          <a:p>
            <a:r>
              <a:rPr lang="en-US" dirty="0" smtClean="0"/>
              <a:t>Those who think they have all the answers</a:t>
            </a:r>
            <a:endParaRPr lang="en-US" dirty="0"/>
          </a:p>
        </p:txBody>
      </p:sp>
      <p:sp>
        <p:nvSpPr>
          <p:cNvPr id="7" name="TextBox 6"/>
          <p:cNvSpPr txBox="1"/>
          <p:nvPr/>
        </p:nvSpPr>
        <p:spPr>
          <a:xfrm>
            <a:off x="1082842" y="5197642"/>
            <a:ext cx="8191159" cy="646331"/>
          </a:xfrm>
          <a:prstGeom prst="rect">
            <a:avLst/>
          </a:prstGeom>
          <a:noFill/>
        </p:spPr>
        <p:txBody>
          <a:bodyPr wrap="square" rtlCol="0">
            <a:spAutoFit/>
          </a:bodyPr>
          <a:lstStyle/>
          <a:p>
            <a:r>
              <a:rPr lang="en-US" altLang="en-US" dirty="0" smtClean="0"/>
              <a:t>Remember that implementation is a journey and like any journey, we need to pay attention to our map</a:t>
            </a:r>
            <a:endParaRPr lang="en-US" dirty="0"/>
          </a:p>
        </p:txBody>
      </p:sp>
    </p:spTree>
    <p:extLst>
      <p:ext uri="{BB962C8B-B14F-4D97-AF65-F5344CB8AC3E}">
        <p14:creationId xmlns:p14="http://schemas.microsoft.com/office/powerpoint/2010/main" val="33168907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hlinkClick r:id="rId2"/>
              </a:rPr>
              <a:t>www.franklincountykids.org</a:t>
            </a:r>
            <a:endParaRPr lang="en-US" dirty="0" smtClean="0"/>
          </a:p>
          <a:p>
            <a:endParaRPr lang="en-US" dirty="0"/>
          </a:p>
          <a:p>
            <a:r>
              <a:rPr lang="en-US" dirty="0" smtClean="0"/>
              <a:t>Annie </a:t>
            </a:r>
            <a:r>
              <a:rPr lang="en-US" dirty="0" err="1" smtClean="0"/>
              <a:t>Foncannon</a:t>
            </a:r>
            <a:r>
              <a:rPr lang="en-US" dirty="0" smtClean="0"/>
              <a:t> Schulte</a:t>
            </a:r>
          </a:p>
          <a:p>
            <a:pPr lvl="1"/>
            <a:r>
              <a:rPr lang="en-US" dirty="0" smtClean="0">
                <a:hlinkClick r:id="rId3"/>
              </a:rPr>
              <a:t>annie@franklincountykids.org</a:t>
            </a:r>
            <a:endParaRPr lang="en-US" dirty="0" smtClean="0"/>
          </a:p>
          <a:p>
            <a:pPr lvl="1"/>
            <a:r>
              <a:rPr lang="en-US" dirty="0" smtClean="0"/>
              <a:t>636-234-7133</a:t>
            </a:r>
            <a:endParaRPr lang="en-US" dirty="0"/>
          </a:p>
        </p:txBody>
      </p:sp>
    </p:spTree>
    <p:extLst>
      <p:ext uri="{BB962C8B-B14F-4D97-AF65-F5344CB8AC3E}">
        <p14:creationId xmlns:p14="http://schemas.microsoft.com/office/powerpoint/2010/main" val="1623856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07702616"/>
              </p:ext>
            </p:extLst>
          </p:nvPr>
        </p:nvGraphicFramePr>
        <p:xfrm>
          <a:off x="247651" y="76200"/>
          <a:ext cx="9074150" cy="670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7679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Informed Community</a:t>
            </a:r>
            <a:endParaRPr lang="en-US" dirty="0"/>
          </a:p>
        </p:txBody>
      </p:sp>
      <p:sp>
        <p:nvSpPr>
          <p:cNvPr id="3" name="Text Placeholder 2"/>
          <p:cNvSpPr>
            <a:spLocks noGrp="1"/>
          </p:cNvSpPr>
          <p:nvPr>
            <p:ph type="body" idx="1"/>
          </p:nvPr>
        </p:nvSpPr>
        <p:spPr/>
        <p:txBody>
          <a:bodyPr/>
          <a:lstStyle/>
          <a:p>
            <a:r>
              <a:rPr lang="en-US" dirty="0" smtClean="0"/>
              <a:t>Prezi Presentation</a:t>
            </a:r>
            <a:endParaRPr lang="en-US" dirty="0"/>
          </a:p>
        </p:txBody>
      </p:sp>
    </p:spTree>
    <p:extLst>
      <p:ext uri="{BB962C8B-B14F-4D97-AF65-F5344CB8AC3E}">
        <p14:creationId xmlns:p14="http://schemas.microsoft.com/office/powerpoint/2010/main" val="40638852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of Care</a:t>
            </a:r>
            <a:endParaRPr lang="en-US" dirty="0"/>
          </a:p>
        </p:txBody>
      </p:sp>
      <p:sp>
        <p:nvSpPr>
          <p:cNvPr id="3" name="Text Placeholder 2"/>
          <p:cNvSpPr>
            <a:spLocks noGrp="1"/>
          </p:cNvSpPr>
          <p:nvPr>
            <p:ph type="body" idx="1"/>
          </p:nvPr>
        </p:nvSpPr>
        <p:spPr>
          <a:xfrm>
            <a:off x="677335" y="4527448"/>
            <a:ext cx="5326423" cy="860400"/>
          </a:xfrm>
        </p:spPr>
        <p:txBody>
          <a:bodyPr/>
          <a:lstStyle/>
          <a:p>
            <a:r>
              <a:rPr lang="en-US" dirty="0" smtClean="0"/>
              <a:t>The way Franklin County works together to meet the needs of Children and Youth</a:t>
            </a:r>
            <a:endParaRPr lang="en-US" dirty="0"/>
          </a:p>
        </p:txBody>
      </p:sp>
    </p:spTree>
    <p:extLst>
      <p:ext uri="{BB962C8B-B14F-4D97-AF65-F5344CB8AC3E}">
        <p14:creationId xmlns:p14="http://schemas.microsoft.com/office/powerpoint/2010/main" val="20876143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County System of Care</a:t>
            </a:r>
            <a:endParaRPr lang="en-US" dirty="0"/>
          </a:p>
        </p:txBody>
      </p:sp>
      <p:sp>
        <p:nvSpPr>
          <p:cNvPr id="3" name="Content Placeholder 2"/>
          <p:cNvSpPr>
            <a:spLocks noGrp="1"/>
          </p:cNvSpPr>
          <p:nvPr>
            <p:ph idx="1"/>
          </p:nvPr>
        </p:nvSpPr>
        <p:spPr>
          <a:xfrm>
            <a:off x="677334" y="1371601"/>
            <a:ext cx="8596668" cy="5149516"/>
          </a:xfrm>
        </p:spPr>
        <p:txBody>
          <a:bodyPr>
            <a:normAutofit/>
          </a:bodyPr>
          <a:lstStyle/>
          <a:p>
            <a:r>
              <a:rPr lang="en-US" altLang="en-US" b="1" dirty="0">
                <a:solidFill>
                  <a:schemeClr val="tx1"/>
                </a:solidFill>
              </a:rPr>
              <a:t>Community partners and families working together to provide an array of services to meet the needs of a child at risk</a:t>
            </a:r>
            <a:r>
              <a:rPr lang="en-US" altLang="en-US" b="1" dirty="0" smtClean="0">
                <a:solidFill>
                  <a:schemeClr val="tx1"/>
                </a:solidFill>
              </a:rPr>
              <a:t>.</a:t>
            </a:r>
          </a:p>
          <a:p>
            <a:pPr>
              <a:spcBef>
                <a:spcPct val="0"/>
              </a:spcBef>
              <a:buFontTx/>
              <a:buNone/>
            </a:pPr>
            <a:endParaRPr lang="en-US" altLang="en-US" sz="3200" b="1" dirty="0"/>
          </a:p>
          <a:p>
            <a:pPr>
              <a:spcBef>
                <a:spcPct val="0"/>
              </a:spcBef>
              <a:buFontTx/>
              <a:buNone/>
            </a:pPr>
            <a:r>
              <a:rPr lang="en-US" altLang="en-US" sz="3200" b="1" dirty="0" smtClean="0"/>
              <a:t>It's </a:t>
            </a:r>
            <a:r>
              <a:rPr lang="en-US" altLang="en-US" sz="3200" b="1" dirty="0"/>
              <a:t>all about ...</a:t>
            </a:r>
            <a:r>
              <a:rPr lang="en-US" altLang="en-US" sz="1200" dirty="0"/>
              <a:t/>
            </a:r>
            <a:br>
              <a:rPr lang="en-US" altLang="en-US" sz="1200" dirty="0"/>
            </a:br>
            <a:endParaRPr lang="en-US" altLang="en-US" sz="1200" dirty="0"/>
          </a:p>
          <a:p>
            <a:pPr>
              <a:spcBef>
                <a:spcPct val="0"/>
              </a:spcBef>
              <a:buFontTx/>
              <a:buNone/>
            </a:pPr>
            <a:r>
              <a:rPr lang="en-US" altLang="en-US" dirty="0"/>
              <a:t>Increasing family involvement and voice</a:t>
            </a:r>
            <a:br>
              <a:rPr lang="en-US" altLang="en-US" dirty="0"/>
            </a:br>
            <a:endParaRPr lang="en-US" altLang="en-US" dirty="0"/>
          </a:p>
          <a:p>
            <a:pPr>
              <a:spcBef>
                <a:spcPct val="0"/>
              </a:spcBef>
              <a:buFontTx/>
              <a:buNone/>
            </a:pPr>
            <a:r>
              <a:rPr lang="en-US" altLang="en-US" dirty="0"/>
              <a:t>Increasing access to effective services e.g. by removing barriers</a:t>
            </a:r>
            <a:br>
              <a:rPr lang="en-US" altLang="en-US" dirty="0"/>
            </a:br>
            <a:endParaRPr lang="en-US" altLang="en-US" dirty="0"/>
          </a:p>
          <a:p>
            <a:pPr>
              <a:spcBef>
                <a:spcPct val="0"/>
              </a:spcBef>
              <a:buFontTx/>
              <a:buNone/>
            </a:pPr>
            <a:r>
              <a:rPr lang="en-US" altLang="en-US" dirty="0"/>
              <a:t>Improving provider relationships and employee satisfaction</a:t>
            </a:r>
            <a:br>
              <a:rPr lang="en-US" altLang="en-US" dirty="0"/>
            </a:br>
            <a:endParaRPr lang="en-US" altLang="en-US" dirty="0"/>
          </a:p>
          <a:p>
            <a:pPr>
              <a:spcBef>
                <a:spcPct val="0"/>
              </a:spcBef>
              <a:buFontTx/>
              <a:buNone/>
            </a:pPr>
            <a:r>
              <a:rPr lang="en-US" altLang="en-US" dirty="0"/>
              <a:t>Focusing not just on the individual/family needs, but also on the needs of </a:t>
            </a:r>
            <a:r>
              <a:rPr lang="en-US" altLang="en-US" dirty="0" smtClean="0"/>
              <a:t>the community</a:t>
            </a:r>
            <a:endParaRPr lang="en-US" altLang="en-US" dirty="0"/>
          </a:p>
          <a:p>
            <a:endParaRPr lang="en-US" altLang="en-US" b="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5711402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43392" cy="1291389"/>
          </a:xfrm>
        </p:spPr>
        <p:txBody>
          <a:bodyPr/>
          <a:lstStyle/>
          <a:p>
            <a:r>
              <a:rPr lang="en-US" dirty="0" smtClean="0"/>
              <a:t>A System of Care is guided by Core Values</a:t>
            </a:r>
            <a:endParaRPr lang="en-US" dirty="0"/>
          </a:p>
        </p:txBody>
      </p:sp>
      <p:sp>
        <p:nvSpPr>
          <p:cNvPr id="3" name="Content Placeholder 2"/>
          <p:cNvSpPr>
            <a:spLocks noGrp="1"/>
          </p:cNvSpPr>
          <p:nvPr>
            <p:ph idx="1"/>
          </p:nvPr>
        </p:nvSpPr>
        <p:spPr/>
        <p:txBody>
          <a:bodyPr>
            <a:normAutofit/>
          </a:bodyPr>
          <a:lstStyle/>
          <a:p>
            <a:r>
              <a:rPr lang="en-US" altLang="en-US" sz="3200" dirty="0"/>
              <a:t>Family-driven and youth-guided</a:t>
            </a:r>
          </a:p>
          <a:p>
            <a:r>
              <a:rPr lang="en-US" altLang="en-US" sz="3200" dirty="0"/>
              <a:t>Culturally and linguistically competent</a:t>
            </a:r>
          </a:p>
          <a:p>
            <a:r>
              <a:rPr lang="en-US" altLang="en-US" sz="3200" dirty="0"/>
              <a:t>Community-based</a:t>
            </a:r>
          </a:p>
          <a:p>
            <a:r>
              <a:rPr lang="en-US" altLang="en-US" sz="3200" dirty="0"/>
              <a:t>Trauma Informed</a:t>
            </a:r>
          </a:p>
          <a:p>
            <a:r>
              <a:rPr lang="en-US" altLang="en-US" sz="3200" dirty="0"/>
              <a:t>Most importantly Strength based and . . . </a:t>
            </a:r>
            <a:endParaRPr lang="en-US" altLang="en-US" sz="4800" dirty="0"/>
          </a:p>
          <a:p>
            <a:r>
              <a:rPr lang="en-US" sz="3200" dirty="0" smtClean="0"/>
              <a:t>Individualized</a:t>
            </a:r>
            <a:endParaRPr lang="en-US" sz="3200" dirty="0"/>
          </a:p>
        </p:txBody>
      </p:sp>
    </p:spTree>
    <p:extLst>
      <p:ext uri="{BB962C8B-B14F-4D97-AF65-F5344CB8AC3E}">
        <p14:creationId xmlns:p14="http://schemas.microsoft.com/office/powerpoint/2010/main" val="963201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Safety</a:t>
            </a:r>
            <a:endParaRPr lang="en-US" dirty="0"/>
          </a:p>
        </p:txBody>
      </p:sp>
      <p:sp>
        <p:nvSpPr>
          <p:cNvPr id="3" name="Text Placeholder 2"/>
          <p:cNvSpPr>
            <a:spLocks noGrp="1"/>
          </p:cNvSpPr>
          <p:nvPr>
            <p:ph type="body" idx="1"/>
          </p:nvPr>
        </p:nvSpPr>
        <p:spPr/>
        <p:txBody>
          <a:bodyPr/>
          <a:lstStyle/>
          <a:p>
            <a:r>
              <a:rPr lang="en-US" dirty="0">
                <a:hlinkClick r:id="rId2"/>
              </a:rPr>
              <a:t>https://</a:t>
            </a:r>
            <a:r>
              <a:rPr lang="en-US" dirty="0" smtClean="0">
                <a:hlinkClick r:id="rId2"/>
              </a:rPr>
              <a:t>youtu.be/x6WYm4F9mik</a:t>
            </a:r>
            <a:endParaRPr lang="en-US" dirty="0" smtClean="0"/>
          </a:p>
          <a:p>
            <a:endParaRPr lang="en-US" dirty="0"/>
          </a:p>
        </p:txBody>
      </p:sp>
    </p:spTree>
    <p:extLst>
      <p:ext uri="{BB962C8B-B14F-4D97-AF65-F5344CB8AC3E}">
        <p14:creationId xmlns:p14="http://schemas.microsoft.com/office/powerpoint/2010/main" val="17216102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characteristics of SOS</a:t>
            </a:r>
          </a:p>
        </p:txBody>
      </p:sp>
      <p:sp>
        <p:nvSpPr>
          <p:cNvPr id="3" name="Content Placeholder 2"/>
          <p:cNvSpPr>
            <a:spLocks noGrp="1"/>
          </p:cNvSpPr>
          <p:nvPr>
            <p:ph idx="1"/>
          </p:nvPr>
        </p:nvSpPr>
        <p:spPr/>
        <p:txBody>
          <a:bodyPr/>
          <a:lstStyle/>
          <a:p>
            <a:r>
              <a:rPr lang="en-US" dirty="0"/>
              <a:t>The Signs of Safety approach seeks to create a more constructive culture around child protection </a:t>
            </a:r>
            <a:r>
              <a:rPr lang="en-US" dirty="0" smtClean="0"/>
              <a:t>organization </a:t>
            </a:r>
            <a:r>
              <a:rPr lang="en-US" dirty="0"/>
              <a:t>and practice.</a:t>
            </a:r>
          </a:p>
          <a:p>
            <a:r>
              <a:rPr lang="en-US" dirty="0" smtClean="0"/>
              <a:t>Designed </a:t>
            </a:r>
            <a:r>
              <a:rPr lang="en-US" dirty="0"/>
              <a:t>to be used with young people and their families drawing on their resources and </a:t>
            </a:r>
            <a:r>
              <a:rPr lang="en-US" dirty="0" smtClean="0"/>
              <a:t>empowering service recipients </a:t>
            </a:r>
            <a:r>
              <a:rPr lang="en-US" dirty="0"/>
              <a:t>to do more to keep their children safe</a:t>
            </a:r>
          </a:p>
          <a:p>
            <a:r>
              <a:rPr lang="en-US" dirty="0"/>
              <a:t>Focuses on the key current issues </a:t>
            </a:r>
          </a:p>
          <a:p>
            <a:r>
              <a:rPr lang="en-US" dirty="0"/>
              <a:t>Highlights what is already working well</a:t>
            </a:r>
          </a:p>
          <a:p>
            <a:r>
              <a:rPr lang="en-US" dirty="0"/>
              <a:t>Can trigger immediate progress</a:t>
            </a:r>
          </a:p>
          <a:p>
            <a:r>
              <a:rPr lang="en-US" dirty="0"/>
              <a:t>Developed from practice</a:t>
            </a:r>
          </a:p>
          <a:p>
            <a:r>
              <a:rPr lang="en-US" dirty="0" smtClean="0"/>
              <a:t>Engages whole supportive team approach</a:t>
            </a:r>
            <a:endParaRPr lang="en-US" dirty="0"/>
          </a:p>
          <a:p>
            <a:endParaRPr lang="en-US" dirty="0"/>
          </a:p>
        </p:txBody>
      </p:sp>
    </p:spTree>
    <p:extLst>
      <p:ext uri="{BB962C8B-B14F-4D97-AF65-F5344CB8AC3E}">
        <p14:creationId xmlns:p14="http://schemas.microsoft.com/office/powerpoint/2010/main" val="38659329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821</TotalTime>
  <Words>1713</Words>
  <Application>Microsoft Office PowerPoint</Application>
  <PresentationFormat>Widescreen</PresentationFormat>
  <Paragraphs>164</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Wingdings 3</vt:lpstr>
      <vt:lpstr>Facet</vt:lpstr>
      <vt:lpstr>Franklin County</vt:lpstr>
      <vt:lpstr>PowerPoint Presentation</vt:lpstr>
      <vt:lpstr>PowerPoint Presentation</vt:lpstr>
      <vt:lpstr>Trauma Informed Community</vt:lpstr>
      <vt:lpstr>System of Care</vt:lpstr>
      <vt:lpstr>Franklin County System of Care</vt:lpstr>
      <vt:lpstr>A System of Care is guided by Core Values</vt:lpstr>
      <vt:lpstr>Signs of Safety</vt:lpstr>
      <vt:lpstr>Key characteristics of SOS</vt:lpstr>
      <vt:lpstr>How can child protection professionals actually build partnerships with parents where there is suspected or substantiated child maltreatment?</vt:lpstr>
      <vt:lpstr>Three CORE Principles</vt:lpstr>
      <vt:lpstr>Principles Signs of Safety</vt:lpstr>
      <vt:lpstr>6 Practice Elements</vt:lpstr>
      <vt:lpstr>ABOVE ALL, IT’S A QUESTIONING APPROACH the Signs of Safety demonstrates the notion of the interview as a forum for change. </vt:lpstr>
      <vt:lpstr>PowerPoint Presentation</vt:lpstr>
      <vt:lpstr>Using the Safety Scale Questions.</vt:lpstr>
      <vt:lpstr>PowerPoint Presentation</vt:lpstr>
      <vt:lpstr>PowerPoint Presentation</vt:lpstr>
      <vt:lpstr>Five Domains of Well Being</vt:lpstr>
      <vt:lpstr>PowerPoint Presentation</vt:lpstr>
      <vt:lpstr>WHAT THE FIVE DOMAINS OF WELLBEING MEAN FOR INDIVIDUALS </vt:lpstr>
      <vt:lpstr>Tradeoffs: Decision, Choice and Change </vt:lpstr>
      <vt:lpstr>PowerPoint Presentation</vt:lpstr>
      <vt:lpstr>Moving Franklin County Forward</vt:lpstr>
      <vt:lpstr>PowerPoint Presentation</vt:lpstr>
      <vt:lpstr>PowerPoint Presentation</vt:lpstr>
      <vt:lpstr>PowerPoint Presentation</vt:lpstr>
      <vt:lpstr>Moving the cheese…</vt:lpstr>
      <vt:lpstr>Resources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Schulte</dc:creator>
  <cp:lastModifiedBy>Annie Schulte</cp:lastModifiedBy>
  <cp:revision>37</cp:revision>
  <dcterms:created xsi:type="dcterms:W3CDTF">2016-11-02T20:32:34Z</dcterms:created>
  <dcterms:modified xsi:type="dcterms:W3CDTF">2016-11-03T22:51:21Z</dcterms:modified>
</cp:coreProperties>
</file>