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7" r:id="rId2"/>
    <p:sldId id="433" r:id="rId3"/>
    <p:sldId id="394" r:id="rId4"/>
    <p:sldId id="355" r:id="rId5"/>
    <p:sldId id="354" r:id="rId6"/>
    <p:sldId id="325" r:id="rId7"/>
    <p:sldId id="409" r:id="rId8"/>
    <p:sldId id="410" r:id="rId9"/>
    <p:sldId id="359" r:id="rId10"/>
    <p:sldId id="450" r:id="rId11"/>
    <p:sldId id="442" r:id="rId12"/>
    <p:sldId id="444" r:id="rId13"/>
    <p:sldId id="443" r:id="rId14"/>
    <p:sldId id="365" r:id="rId15"/>
    <p:sldId id="366" r:id="rId16"/>
    <p:sldId id="360" r:id="rId17"/>
    <p:sldId id="362" r:id="rId18"/>
    <p:sldId id="287" r:id="rId19"/>
    <p:sldId id="445" r:id="rId20"/>
    <p:sldId id="439" r:id="rId21"/>
    <p:sldId id="412" r:id="rId22"/>
    <p:sldId id="358" r:id="rId23"/>
    <p:sldId id="301" r:id="rId24"/>
    <p:sldId id="367" r:id="rId25"/>
    <p:sldId id="368" r:id="rId26"/>
    <p:sldId id="369" r:id="rId27"/>
    <p:sldId id="438" r:id="rId28"/>
    <p:sldId id="413" r:id="rId29"/>
    <p:sldId id="384" r:id="rId30"/>
    <p:sldId id="403" r:id="rId31"/>
    <p:sldId id="274" r:id="rId32"/>
    <p:sldId id="436" r:id="rId33"/>
    <p:sldId id="386" r:id="rId34"/>
    <p:sldId id="419" r:id="rId35"/>
    <p:sldId id="448" r:id="rId36"/>
    <p:sldId id="345" r:id="rId37"/>
    <p:sldId id="385" r:id="rId38"/>
    <p:sldId id="418" r:id="rId39"/>
    <p:sldId id="426" r:id="rId40"/>
    <p:sldId id="429" r:id="rId41"/>
    <p:sldId id="427" r:id="rId42"/>
    <p:sldId id="440" r:id="rId43"/>
    <p:sldId id="449" r:id="rId44"/>
    <p:sldId id="451" r:id="rId45"/>
    <p:sldId id="447" r:id="rId46"/>
  </p:sldIdLst>
  <p:sldSz cx="9144000" cy="6858000" type="screen4x3"/>
  <p:notesSz cx="6858000" cy="92964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999900"/>
    <a:srgbClr val="336666"/>
    <a:srgbClr val="33333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75133" autoAdjust="0"/>
  </p:normalViewPr>
  <p:slideViewPr>
    <p:cSldViewPr>
      <p:cViewPr varScale="1">
        <p:scale>
          <a:sx n="96" d="100"/>
          <a:sy n="96" d="100"/>
        </p:scale>
        <p:origin x="20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4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4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Sheet1!$A$2</c:f>
              <c:strCache>
                <c:ptCount val="1"/>
                <c:pt idx="0">
                  <c:v>Category 4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7517952"/>
        <c:axId val="597526112"/>
      </c:barChart>
      <c:catAx>
        <c:axId val="5975179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597526112"/>
        <c:crosses val="autoZero"/>
        <c:auto val="1"/>
        <c:lblAlgn val="ctr"/>
        <c:lblOffset val="100"/>
        <c:noMultiLvlLbl val="0"/>
      </c:catAx>
      <c:valAx>
        <c:axId val="597526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97517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The Traffickers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Immediate family</c:v>
                </c:pt>
                <c:pt idx="1">
                  <c:v>Boyfriends</c:v>
                </c:pt>
                <c:pt idx="2">
                  <c:v>Friends of family</c:v>
                </c:pt>
                <c:pt idx="3">
                  <c:v>Employers</c:v>
                </c:pt>
                <c:pt idx="4">
                  <c:v>Strangers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</c:v>
                </c:pt>
                <c:pt idx="1">
                  <c:v>27</c:v>
                </c:pt>
                <c:pt idx="2">
                  <c:v>14</c:v>
                </c:pt>
                <c:pt idx="3">
                  <c:v>14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image" Target="../media/image10.tif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image" Target="../media/image10.tif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2CB38-5BB9-4D0B-90FE-BBECBE34197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D6178D-74DF-44AE-AAF9-3ABCC9C12D38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marL="114300" indent="0" algn="l"/>
          <a:r>
            <a:rPr lang="en-US" sz="2800" b="1" dirty="0" smtClean="0">
              <a:latin typeface="Century Gothic" panose="020B0502020202020204" pitchFamily="34" charset="0"/>
            </a:rPr>
            <a:t>Minors </a:t>
          </a:r>
          <a:r>
            <a:rPr lang="en-US" sz="2400" b="0" dirty="0" smtClean="0">
              <a:latin typeface="Century Gothic" panose="020B0502020202020204" pitchFamily="34" charset="0"/>
            </a:rPr>
            <a:t>(17 or younger)</a:t>
          </a:r>
        </a:p>
        <a:p>
          <a:pPr marL="114300" indent="0" algn="l"/>
          <a:r>
            <a:rPr lang="en-US" sz="2000" dirty="0" smtClean="0">
              <a:latin typeface="Century Gothic" panose="020B0502020202020204" pitchFamily="34" charset="0"/>
            </a:rPr>
            <a:t>involved in a commercial sex act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0055548C-A934-4AA4-9974-6247675AD7D2}" type="parTrans" cxnId="{80B76AB9-035B-4C3C-98B3-82261B63378E}">
      <dgm:prSet/>
      <dgm:spPr/>
      <dgm:t>
        <a:bodyPr/>
        <a:lstStyle/>
        <a:p>
          <a:endParaRPr lang="en-US"/>
        </a:p>
      </dgm:t>
    </dgm:pt>
    <dgm:pt modelId="{A93055E3-BA75-4F8C-A489-70385ACBBA98}" type="sibTrans" cxnId="{80B76AB9-035B-4C3C-98B3-82261B63378E}">
      <dgm:prSet/>
      <dgm:spPr/>
      <dgm:t>
        <a:bodyPr/>
        <a:lstStyle/>
        <a:p>
          <a:endParaRPr lang="en-US"/>
        </a:p>
      </dgm:t>
    </dgm:pt>
    <dgm:pt modelId="{AAE2045D-E04E-4A3C-A661-5BCB44E3DDE5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 marL="114300" indent="0"/>
          <a:r>
            <a:rPr lang="en-US" sz="2800" b="1" dirty="0" smtClean="0">
              <a:latin typeface="Century Gothic" panose="020B0502020202020204" pitchFamily="34" charset="0"/>
            </a:rPr>
            <a:t>Adults </a:t>
          </a:r>
          <a:r>
            <a:rPr lang="en-US" sz="2400" b="0" dirty="0" smtClean="0">
              <a:latin typeface="Century Gothic" panose="020B0502020202020204" pitchFamily="34" charset="0"/>
            </a:rPr>
            <a:t>(18 or older)</a:t>
          </a:r>
        </a:p>
        <a:p>
          <a:pPr marL="114300" indent="0"/>
          <a:r>
            <a:rPr lang="en-US" sz="2000" dirty="0" smtClean="0">
              <a:latin typeface="Century Gothic" panose="020B0502020202020204" pitchFamily="34" charset="0"/>
            </a:rPr>
            <a:t>who are forced, defrauded, or coerced into committing commercial sex acts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90D3BD88-DE39-498C-B156-4295C56277B6}" type="parTrans" cxnId="{A51BF409-F6B4-44C4-BB44-EE55CA3FEC6D}">
      <dgm:prSet/>
      <dgm:spPr/>
      <dgm:t>
        <a:bodyPr/>
        <a:lstStyle/>
        <a:p>
          <a:endParaRPr lang="en-US"/>
        </a:p>
      </dgm:t>
    </dgm:pt>
    <dgm:pt modelId="{52F7AA94-0364-4E57-A0DE-A2C2890BCDC1}" type="sibTrans" cxnId="{A51BF409-F6B4-44C4-BB44-EE55CA3FEC6D}">
      <dgm:prSet/>
      <dgm:spPr/>
      <dgm:t>
        <a:bodyPr/>
        <a:lstStyle/>
        <a:p>
          <a:endParaRPr lang="en-US"/>
        </a:p>
      </dgm:t>
    </dgm:pt>
    <dgm:pt modelId="{6B3E2DE8-E367-4613-A210-52281021B3AB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marL="114300" indent="0"/>
          <a:r>
            <a:rPr lang="en-US" sz="2800" b="1" dirty="0" smtClean="0">
              <a:latin typeface="Century Gothic" panose="020B0502020202020204" pitchFamily="34" charset="0"/>
            </a:rPr>
            <a:t>Anyone</a:t>
          </a:r>
          <a:r>
            <a:rPr lang="en-US" sz="2800" dirty="0" smtClean="0">
              <a:latin typeface="Century Gothic" panose="020B0502020202020204" pitchFamily="34" charset="0"/>
            </a:rPr>
            <a:t> </a:t>
          </a:r>
          <a:r>
            <a:rPr lang="en-US" sz="2400" dirty="0" smtClean="0">
              <a:latin typeface="Century Gothic" panose="020B0502020202020204" pitchFamily="34" charset="0"/>
            </a:rPr>
            <a:t>(regardless of age)</a:t>
          </a:r>
        </a:p>
        <a:p>
          <a:pPr marL="114300" indent="0"/>
          <a:r>
            <a:rPr lang="en-US" sz="2000" dirty="0" smtClean="0">
              <a:latin typeface="Century Gothic" panose="020B0502020202020204" pitchFamily="34" charset="0"/>
            </a:rPr>
            <a:t>who is forced, defrauded, or coerced into various forms of labor or services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07033CC8-4E65-4F91-91F4-865E2B86B5C6}" type="parTrans" cxnId="{4347CF8C-B8B3-4845-8853-EE2B910696B1}">
      <dgm:prSet/>
      <dgm:spPr/>
      <dgm:t>
        <a:bodyPr/>
        <a:lstStyle/>
        <a:p>
          <a:endParaRPr lang="en-US"/>
        </a:p>
      </dgm:t>
    </dgm:pt>
    <dgm:pt modelId="{965FE0CA-02AA-413E-8C4F-D3251F4C7DC1}" type="sibTrans" cxnId="{4347CF8C-B8B3-4845-8853-EE2B910696B1}">
      <dgm:prSet/>
      <dgm:spPr/>
      <dgm:t>
        <a:bodyPr/>
        <a:lstStyle/>
        <a:p>
          <a:endParaRPr lang="en-US"/>
        </a:p>
      </dgm:t>
    </dgm:pt>
    <dgm:pt modelId="{41C8BF3F-7522-4E9D-970C-B0278C08541D}" type="pres">
      <dgm:prSet presAssocID="{D6D2CB38-5BB9-4D0B-90FE-BBECBE34197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58EA11-5368-482C-8903-0815A3CDC2BA}" type="pres">
      <dgm:prSet presAssocID="{8FD6178D-74DF-44AE-AAF9-3ABCC9C12D38}" presName="comp" presStyleCnt="0"/>
      <dgm:spPr/>
    </dgm:pt>
    <dgm:pt modelId="{E0AD1BAB-5DB1-4496-855B-E249C5C42B55}" type="pres">
      <dgm:prSet presAssocID="{8FD6178D-74DF-44AE-AAF9-3ABCC9C12D38}" presName="box" presStyleLbl="node1" presStyleIdx="0" presStyleCnt="3"/>
      <dgm:spPr/>
      <dgm:t>
        <a:bodyPr/>
        <a:lstStyle/>
        <a:p>
          <a:endParaRPr lang="en-US"/>
        </a:p>
      </dgm:t>
    </dgm:pt>
    <dgm:pt modelId="{A10F2F23-5782-41A1-84F9-E1E29B60434E}" type="pres">
      <dgm:prSet presAssocID="{8FD6178D-74DF-44AE-AAF9-3ABCC9C12D38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95D5D49-EC37-466E-8224-C49524EBC1FB}" type="pres">
      <dgm:prSet presAssocID="{8FD6178D-74DF-44AE-AAF9-3ABCC9C12D3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2BA11-9973-437D-8D1A-2E7202FCB2EA}" type="pres">
      <dgm:prSet presAssocID="{A93055E3-BA75-4F8C-A489-70385ACBBA98}" presName="spacer" presStyleCnt="0"/>
      <dgm:spPr/>
    </dgm:pt>
    <dgm:pt modelId="{14562C47-8DBE-4749-94C0-1AE20F111857}" type="pres">
      <dgm:prSet presAssocID="{AAE2045D-E04E-4A3C-A661-5BCB44E3DDE5}" presName="comp" presStyleCnt="0"/>
      <dgm:spPr/>
    </dgm:pt>
    <dgm:pt modelId="{019AF2E8-42DE-4F3D-9484-99147FD30030}" type="pres">
      <dgm:prSet presAssocID="{AAE2045D-E04E-4A3C-A661-5BCB44E3DDE5}" presName="box" presStyleLbl="node1" presStyleIdx="1" presStyleCnt="3"/>
      <dgm:spPr/>
      <dgm:t>
        <a:bodyPr/>
        <a:lstStyle/>
        <a:p>
          <a:endParaRPr lang="en-US"/>
        </a:p>
      </dgm:t>
    </dgm:pt>
    <dgm:pt modelId="{80CC1CA6-7191-428C-8CE8-83347C8C3C4E}" type="pres">
      <dgm:prSet presAssocID="{AAE2045D-E04E-4A3C-A661-5BCB44E3DDE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3E55CF1-231A-406E-9E2C-4C14B2105C5C}" type="pres">
      <dgm:prSet presAssocID="{AAE2045D-E04E-4A3C-A661-5BCB44E3DDE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6F4E3-5631-4237-8260-82CC08967E0B}" type="pres">
      <dgm:prSet presAssocID="{52F7AA94-0364-4E57-A0DE-A2C2890BCDC1}" presName="spacer" presStyleCnt="0"/>
      <dgm:spPr/>
    </dgm:pt>
    <dgm:pt modelId="{D7A6FAE3-3CF7-4983-A483-ED16BB2A5E08}" type="pres">
      <dgm:prSet presAssocID="{6B3E2DE8-E367-4613-A210-52281021B3AB}" presName="comp" presStyleCnt="0"/>
      <dgm:spPr/>
    </dgm:pt>
    <dgm:pt modelId="{CDCB5EA6-65DB-4175-9DFE-033220124D04}" type="pres">
      <dgm:prSet presAssocID="{6B3E2DE8-E367-4613-A210-52281021B3AB}" presName="box" presStyleLbl="node1" presStyleIdx="2" presStyleCnt="3"/>
      <dgm:spPr/>
      <dgm:t>
        <a:bodyPr/>
        <a:lstStyle/>
        <a:p>
          <a:endParaRPr lang="en-US"/>
        </a:p>
      </dgm:t>
    </dgm:pt>
    <dgm:pt modelId="{175A358E-DD1B-47FA-8CA0-38FA8E3C16C2}" type="pres">
      <dgm:prSet presAssocID="{6B3E2DE8-E367-4613-A210-52281021B3AB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C6C1027-3BB3-48EC-8FAD-31EEADDEA318}" type="pres">
      <dgm:prSet presAssocID="{6B3E2DE8-E367-4613-A210-52281021B3A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A6BD03-3A2A-421F-BE48-93E31C81A168}" type="presOf" srcId="{8FD6178D-74DF-44AE-AAF9-3ABCC9C12D38}" destId="{E0AD1BAB-5DB1-4496-855B-E249C5C42B55}" srcOrd="0" destOrd="0" presId="urn:microsoft.com/office/officeart/2005/8/layout/vList4#1"/>
    <dgm:cxn modelId="{2B1B5C28-9613-4DD6-91DC-3BF449C4ADD5}" type="presOf" srcId="{AAE2045D-E04E-4A3C-A661-5BCB44E3DDE5}" destId="{019AF2E8-42DE-4F3D-9484-99147FD30030}" srcOrd="0" destOrd="0" presId="urn:microsoft.com/office/officeart/2005/8/layout/vList4#1"/>
    <dgm:cxn modelId="{847087A8-A06C-401E-860B-1DE6DC3BCF0A}" type="presOf" srcId="{AAE2045D-E04E-4A3C-A661-5BCB44E3DDE5}" destId="{43E55CF1-231A-406E-9E2C-4C14B2105C5C}" srcOrd="1" destOrd="0" presId="urn:microsoft.com/office/officeart/2005/8/layout/vList4#1"/>
    <dgm:cxn modelId="{C0424CF1-B9E7-4CAB-BF8D-DFE687DAF316}" type="presOf" srcId="{6B3E2DE8-E367-4613-A210-52281021B3AB}" destId="{5C6C1027-3BB3-48EC-8FAD-31EEADDEA318}" srcOrd="1" destOrd="0" presId="urn:microsoft.com/office/officeart/2005/8/layout/vList4#1"/>
    <dgm:cxn modelId="{C1F51E03-C640-4F30-A740-4563393D37BB}" type="presOf" srcId="{8FD6178D-74DF-44AE-AAF9-3ABCC9C12D38}" destId="{F95D5D49-EC37-466E-8224-C49524EBC1FB}" srcOrd="1" destOrd="0" presId="urn:microsoft.com/office/officeart/2005/8/layout/vList4#1"/>
    <dgm:cxn modelId="{80B76AB9-035B-4C3C-98B3-82261B63378E}" srcId="{D6D2CB38-5BB9-4D0B-90FE-BBECBE34197D}" destId="{8FD6178D-74DF-44AE-AAF9-3ABCC9C12D38}" srcOrd="0" destOrd="0" parTransId="{0055548C-A934-4AA4-9974-6247675AD7D2}" sibTransId="{A93055E3-BA75-4F8C-A489-70385ACBBA98}"/>
    <dgm:cxn modelId="{00D554CC-DAAD-40C5-8C9E-1E35288C7CEF}" type="presOf" srcId="{6B3E2DE8-E367-4613-A210-52281021B3AB}" destId="{CDCB5EA6-65DB-4175-9DFE-033220124D04}" srcOrd="0" destOrd="0" presId="urn:microsoft.com/office/officeart/2005/8/layout/vList4#1"/>
    <dgm:cxn modelId="{A51BF409-F6B4-44C4-BB44-EE55CA3FEC6D}" srcId="{D6D2CB38-5BB9-4D0B-90FE-BBECBE34197D}" destId="{AAE2045D-E04E-4A3C-A661-5BCB44E3DDE5}" srcOrd="1" destOrd="0" parTransId="{90D3BD88-DE39-498C-B156-4295C56277B6}" sibTransId="{52F7AA94-0364-4E57-A0DE-A2C2890BCDC1}"/>
    <dgm:cxn modelId="{FAA6931C-EF1B-4D82-BE8C-4934EE513827}" type="presOf" srcId="{D6D2CB38-5BB9-4D0B-90FE-BBECBE34197D}" destId="{41C8BF3F-7522-4E9D-970C-B0278C08541D}" srcOrd="0" destOrd="0" presId="urn:microsoft.com/office/officeart/2005/8/layout/vList4#1"/>
    <dgm:cxn modelId="{4347CF8C-B8B3-4845-8853-EE2B910696B1}" srcId="{D6D2CB38-5BB9-4D0B-90FE-BBECBE34197D}" destId="{6B3E2DE8-E367-4613-A210-52281021B3AB}" srcOrd="2" destOrd="0" parTransId="{07033CC8-4E65-4F91-91F4-865E2B86B5C6}" sibTransId="{965FE0CA-02AA-413E-8C4F-D3251F4C7DC1}"/>
    <dgm:cxn modelId="{82865A71-3DB6-4F19-8987-967172417342}" type="presParOf" srcId="{41C8BF3F-7522-4E9D-970C-B0278C08541D}" destId="{FC58EA11-5368-482C-8903-0815A3CDC2BA}" srcOrd="0" destOrd="0" presId="urn:microsoft.com/office/officeart/2005/8/layout/vList4#1"/>
    <dgm:cxn modelId="{BFC9FBE4-7DC4-4247-A284-9AD989CE68E0}" type="presParOf" srcId="{FC58EA11-5368-482C-8903-0815A3CDC2BA}" destId="{E0AD1BAB-5DB1-4496-855B-E249C5C42B55}" srcOrd="0" destOrd="0" presId="urn:microsoft.com/office/officeart/2005/8/layout/vList4#1"/>
    <dgm:cxn modelId="{FF804F92-F41E-4DBB-9E6E-D5D8DF56C464}" type="presParOf" srcId="{FC58EA11-5368-482C-8903-0815A3CDC2BA}" destId="{A10F2F23-5782-41A1-84F9-E1E29B60434E}" srcOrd="1" destOrd="0" presId="urn:microsoft.com/office/officeart/2005/8/layout/vList4#1"/>
    <dgm:cxn modelId="{C9A7C517-61D3-4F4F-A851-8525FD9D352A}" type="presParOf" srcId="{FC58EA11-5368-482C-8903-0815A3CDC2BA}" destId="{F95D5D49-EC37-466E-8224-C49524EBC1FB}" srcOrd="2" destOrd="0" presId="urn:microsoft.com/office/officeart/2005/8/layout/vList4#1"/>
    <dgm:cxn modelId="{633F97E9-8CBC-425F-A965-50000C5F663D}" type="presParOf" srcId="{41C8BF3F-7522-4E9D-970C-B0278C08541D}" destId="{2132BA11-9973-437D-8D1A-2E7202FCB2EA}" srcOrd="1" destOrd="0" presId="urn:microsoft.com/office/officeart/2005/8/layout/vList4#1"/>
    <dgm:cxn modelId="{95185E3E-16F4-4AF3-B866-38883CA977F5}" type="presParOf" srcId="{41C8BF3F-7522-4E9D-970C-B0278C08541D}" destId="{14562C47-8DBE-4749-94C0-1AE20F111857}" srcOrd="2" destOrd="0" presId="urn:microsoft.com/office/officeart/2005/8/layout/vList4#1"/>
    <dgm:cxn modelId="{A5FFEC6D-5241-4104-9F06-A69A1C077591}" type="presParOf" srcId="{14562C47-8DBE-4749-94C0-1AE20F111857}" destId="{019AF2E8-42DE-4F3D-9484-99147FD30030}" srcOrd="0" destOrd="0" presId="urn:microsoft.com/office/officeart/2005/8/layout/vList4#1"/>
    <dgm:cxn modelId="{AC9821C7-7C57-421B-ACB5-F3F81DF81902}" type="presParOf" srcId="{14562C47-8DBE-4749-94C0-1AE20F111857}" destId="{80CC1CA6-7191-428C-8CE8-83347C8C3C4E}" srcOrd="1" destOrd="0" presId="urn:microsoft.com/office/officeart/2005/8/layout/vList4#1"/>
    <dgm:cxn modelId="{D59096C7-646A-49BF-95A5-6B97F8C6CDC5}" type="presParOf" srcId="{14562C47-8DBE-4749-94C0-1AE20F111857}" destId="{43E55CF1-231A-406E-9E2C-4C14B2105C5C}" srcOrd="2" destOrd="0" presId="urn:microsoft.com/office/officeart/2005/8/layout/vList4#1"/>
    <dgm:cxn modelId="{307C0932-7089-4816-BA69-08391B2C5A2B}" type="presParOf" srcId="{41C8BF3F-7522-4E9D-970C-B0278C08541D}" destId="{5BF6F4E3-5631-4237-8260-82CC08967E0B}" srcOrd="3" destOrd="0" presId="urn:microsoft.com/office/officeart/2005/8/layout/vList4#1"/>
    <dgm:cxn modelId="{E8ADF049-A17C-41C9-BF69-1E067E9F849A}" type="presParOf" srcId="{41C8BF3F-7522-4E9D-970C-B0278C08541D}" destId="{D7A6FAE3-3CF7-4983-A483-ED16BB2A5E08}" srcOrd="4" destOrd="0" presId="urn:microsoft.com/office/officeart/2005/8/layout/vList4#1"/>
    <dgm:cxn modelId="{0F4CE3BC-27D9-488B-8255-1A8DBEBFD141}" type="presParOf" srcId="{D7A6FAE3-3CF7-4983-A483-ED16BB2A5E08}" destId="{CDCB5EA6-65DB-4175-9DFE-033220124D04}" srcOrd="0" destOrd="0" presId="urn:microsoft.com/office/officeart/2005/8/layout/vList4#1"/>
    <dgm:cxn modelId="{2BCF16A6-D64F-495D-81D7-FB20B19CAA76}" type="presParOf" srcId="{D7A6FAE3-3CF7-4983-A483-ED16BB2A5E08}" destId="{175A358E-DD1B-47FA-8CA0-38FA8E3C16C2}" srcOrd="1" destOrd="0" presId="urn:microsoft.com/office/officeart/2005/8/layout/vList4#1"/>
    <dgm:cxn modelId="{E051CF8D-83E9-46BD-BD3E-E591032DF2DD}" type="presParOf" srcId="{D7A6FAE3-3CF7-4983-A483-ED16BB2A5E08}" destId="{5C6C1027-3BB3-48EC-8FAD-31EEADDEA31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D1BAB-5DB1-4496-855B-E249C5C42B55}">
      <dsp:nvSpPr>
        <dsp:cNvPr id="0" name=""/>
        <dsp:cNvSpPr/>
      </dsp:nvSpPr>
      <dsp:spPr>
        <a:xfrm>
          <a:off x="0" y="0"/>
          <a:ext cx="7162800" cy="1404937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1430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entury Gothic" panose="020B0502020202020204" pitchFamily="34" charset="0"/>
            </a:rPr>
            <a:t>Minors </a:t>
          </a:r>
          <a:r>
            <a:rPr lang="en-US" sz="2400" b="0" kern="1200" dirty="0" smtClean="0">
              <a:latin typeface="Century Gothic" panose="020B0502020202020204" pitchFamily="34" charset="0"/>
            </a:rPr>
            <a:t>(17 or younger)</a:t>
          </a:r>
        </a:p>
        <a:p>
          <a:pPr marL="11430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involved in a commercial sex act</a:t>
          </a:r>
          <a:endParaRPr lang="en-US" sz="2000" kern="1200" dirty="0">
            <a:latin typeface="Century Gothic" panose="020B0502020202020204" pitchFamily="34" charset="0"/>
          </a:endParaRPr>
        </a:p>
      </dsp:txBody>
      <dsp:txXfrm>
        <a:off x="1573053" y="0"/>
        <a:ext cx="5589746" cy="1404937"/>
      </dsp:txXfrm>
    </dsp:sp>
    <dsp:sp modelId="{A10F2F23-5782-41A1-84F9-E1E29B60434E}">
      <dsp:nvSpPr>
        <dsp:cNvPr id="0" name=""/>
        <dsp:cNvSpPr/>
      </dsp:nvSpPr>
      <dsp:spPr>
        <a:xfrm>
          <a:off x="140493" y="140493"/>
          <a:ext cx="1432560" cy="11239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AF2E8-42DE-4F3D-9484-99147FD30030}">
      <dsp:nvSpPr>
        <dsp:cNvPr id="0" name=""/>
        <dsp:cNvSpPr/>
      </dsp:nvSpPr>
      <dsp:spPr>
        <a:xfrm>
          <a:off x="0" y="1545431"/>
          <a:ext cx="7162800" cy="1404937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1430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entury Gothic" panose="020B0502020202020204" pitchFamily="34" charset="0"/>
            </a:rPr>
            <a:t>Adults </a:t>
          </a:r>
          <a:r>
            <a:rPr lang="en-US" sz="2400" b="0" kern="1200" dirty="0" smtClean="0">
              <a:latin typeface="Century Gothic" panose="020B0502020202020204" pitchFamily="34" charset="0"/>
            </a:rPr>
            <a:t>(18 or older)</a:t>
          </a:r>
        </a:p>
        <a:p>
          <a:pPr marL="11430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who are forced, defrauded, or coerced into committing commercial sex acts</a:t>
          </a:r>
          <a:endParaRPr lang="en-US" sz="2000" kern="1200" dirty="0">
            <a:latin typeface="Century Gothic" panose="020B0502020202020204" pitchFamily="34" charset="0"/>
          </a:endParaRPr>
        </a:p>
      </dsp:txBody>
      <dsp:txXfrm>
        <a:off x="1573053" y="1545431"/>
        <a:ext cx="5589746" cy="1404937"/>
      </dsp:txXfrm>
    </dsp:sp>
    <dsp:sp modelId="{80CC1CA6-7191-428C-8CE8-83347C8C3C4E}">
      <dsp:nvSpPr>
        <dsp:cNvPr id="0" name=""/>
        <dsp:cNvSpPr/>
      </dsp:nvSpPr>
      <dsp:spPr>
        <a:xfrm>
          <a:off x="140493" y="1685924"/>
          <a:ext cx="1432560" cy="11239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B5EA6-65DB-4175-9DFE-033220124D04}">
      <dsp:nvSpPr>
        <dsp:cNvPr id="0" name=""/>
        <dsp:cNvSpPr/>
      </dsp:nvSpPr>
      <dsp:spPr>
        <a:xfrm>
          <a:off x="0" y="3090862"/>
          <a:ext cx="7162800" cy="1404937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1430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entury Gothic" panose="020B0502020202020204" pitchFamily="34" charset="0"/>
            </a:rPr>
            <a:t>Anyone</a:t>
          </a:r>
          <a:r>
            <a:rPr lang="en-US" sz="2800" kern="1200" dirty="0" smtClean="0">
              <a:latin typeface="Century Gothic" panose="020B0502020202020204" pitchFamily="34" charset="0"/>
            </a:rPr>
            <a:t> </a:t>
          </a:r>
          <a:r>
            <a:rPr lang="en-US" sz="2400" kern="1200" dirty="0" smtClean="0">
              <a:latin typeface="Century Gothic" panose="020B0502020202020204" pitchFamily="34" charset="0"/>
            </a:rPr>
            <a:t>(regardless of age)</a:t>
          </a:r>
        </a:p>
        <a:p>
          <a:pPr marL="11430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who is forced, defrauded, or coerced into various forms of labor or services</a:t>
          </a:r>
          <a:endParaRPr lang="en-US" sz="2000" kern="1200" dirty="0">
            <a:latin typeface="Century Gothic" panose="020B0502020202020204" pitchFamily="34" charset="0"/>
          </a:endParaRPr>
        </a:p>
      </dsp:txBody>
      <dsp:txXfrm>
        <a:off x="1573053" y="3090862"/>
        <a:ext cx="5589746" cy="1404937"/>
      </dsp:txXfrm>
    </dsp:sp>
    <dsp:sp modelId="{175A358E-DD1B-47FA-8CA0-38FA8E3C16C2}">
      <dsp:nvSpPr>
        <dsp:cNvPr id="0" name=""/>
        <dsp:cNvSpPr/>
      </dsp:nvSpPr>
      <dsp:spPr>
        <a:xfrm>
          <a:off x="140493" y="3231356"/>
          <a:ext cx="1432560" cy="11239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AF1836-3FE5-486B-9E42-1ECAD551BD73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1A29F3-C81F-4CE9-A441-B11E64ABBA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9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282838-D7D8-4C34-A9B1-251EFD24A4E2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77525D-44AF-42BB-8E1E-0C6D2B494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46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11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76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52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54FC-97EA-46DB-A977-91395FF00B4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67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29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73E31-1F58-4123-81F6-75799AAB959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32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13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76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93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Traffickers are masters of manipulation and exploiting vulnerabilities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Target at-risk populations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Threats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Physical harm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Emotional manipulation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“Trauma bond”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Brainwashing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3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54FC-97EA-46DB-A977-91395FF00B4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4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76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23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54FC-97EA-46DB-A977-91395FF00B4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97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97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93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54FC-97EA-46DB-A977-91395FF00B4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106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54FC-97EA-46DB-A977-91395FF00B4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106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54FC-97EA-46DB-A977-91395FF00B4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10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48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13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43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5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76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39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39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These are formal</a:t>
            </a:r>
            <a:r>
              <a:rPr lang="en-US" baseline="0" dirty="0" smtClean="0"/>
              <a:t> definitions taken from the Trafficking Victims Protection Act.</a:t>
            </a: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5113D3-448C-4FB4-B1BD-479B9EA162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3914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92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525D-44AF-42BB-8E1E-0C6D2B4948A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1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1200" y="685801"/>
            <a:ext cx="3937000" cy="2914650"/>
          </a:xfrm>
        </p:spPr>
        <p:txBody>
          <a:bodyPr/>
          <a:lstStyle>
            <a:lvl1pPr>
              <a:defRPr b="1">
                <a:solidFill>
                  <a:srgbClr val="CC0000"/>
                </a:solidFill>
                <a:latin typeface="Century Schoolbook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1200" y="3886200"/>
            <a:ext cx="3937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333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503C-8E4D-4F23-A0BE-6066A904B7ED}" type="datetimeFigureOut">
              <a:rPr lang="en-US" smtClean="0"/>
              <a:pPr/>
              <a:t>10/31/2017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0" y="0"/>
            <a:ext cx="381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4524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76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848600" cy="365125"/>
          </a:xfrm>
        </p:spPr>
        <p:txBody>
          <a:bodyPr/>
          <a:lstStyle>
            <a:lvl1pPr>
              <a:defRPr sz="1000" b="0" cap="small" baseline="0">
                <a:solidFill>
                  <a:schemeClr val="bg1"/>
                </a:solidFill>
                <a:latin typeface="Hero Light" pitchFamily="50" charset="0"/>
              </a:defRPr>
            </a:lvl1pPr>
          </a:lstStyle>
          <a:p>
            <a:r>
              <a:rPr lang="en-US" spc="200" dirty="0" smtClean="0"/>
              <a:t>The Commercial Sexual Exploitation of Children (CSEC): What is it and What Can Schools Do?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381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C0000"/>
                </a:solidFill>
                <a:latin typeface="Century Schoolbook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6400800" cy="4572000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Century Gothic" pitchFamily="34" charset="0"/>
              </a:defRPr>
            </a:lvl1pPr>
            <a:lvl2pPr>
              <a:defRPr>
                <a:solidFill>
                  <a:srgbClr val="333333"/>
                </a:solidFill>
                <a:latin typeface="Century Gothic" pitchFamily="34" charset="0"/>
              </a:defRPr>
            </a:lvl2pPr>
            <a:lvl3pPr>
              <a:defRPr>
                <a:solidFill>
                  <a:srgbClr val="333333"/>
                </a:solidFill>
                <a:latin typeface="Century Gothic" pitchFamily="34" charset="0"/>
              </a:defRPr>
            </a:lvl3pPr>
            <a:lvl4pPr>
              <a:defRPr>
                <a:solidFill>
                  <a:srgbClr val="333333"/>
                </a:solidFill>
                <a:latin typeface="Century Gothic" pitchFamily="34" charset="0"/>
              </a:defRPr>
            </a:lvl4pPr>
            <a:lvl5pPr>
              <a:defRPr>
                <a:solidFill>
                  <a:srgbClr val="333333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2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381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4524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1143000"/>
          </a:xfrm>
        </p:spPr>
        <p:txBody>
          <a:bodyPr>
            <a:noAutofit/>
          </a:bodyPr>
          <a:lstStyle>
            <a:lvl1pPr algn="r">
              <a:defRPr sz="3600" b="1">
                <a:solidFill>
                  <a:srgbClr val="CC0000"/>
                </a:solidFill>
                <a:latin typeface="Century Schoolbook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4800600" cy="4876800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Century Gothic" pitchFamily="34" charset="0"/>
              </a:defRPr>
            </a:lvl1pPr>
            <a:lvl2pPr>
              <a:defRPr>
                <a:solidFill>
                  <a:srgbClr val="333333"/>
                </a:solidFill>
                <a:latin typeface="Century Gothic" pitchFamily="34" charset="0"/>
              </a:defRPr>
            </a:lvl2pPr>
            <a:lvl3pPr>
              <a:defRPr>
                <a:solidFill>
                  <a:srgbClr val="333333"/>
                </a:solidFill>
                <a:latin typeface="Century Gothic" pitchFamily="34" charset="0"/>
              </a:defRPr>
            </a:lvl3pPr>
            <a:lvl4pPr>
              <a:defRPr>
                <a:solidFill>
                  <a:srgbClr val="333333"/>
                </a:solidFill>
                <a:latin typeface="Century Gothic" pitchFamily="34" charset="0"/>
              </a:defRPr>
            </a:lvl4pPr>
            <a:lvl5pPr>
              <a:defRPr>
                <a:solidFill>
                  <a:srgbClr val="333333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503C-8E4D-4F23-A0BE-6066A904B7ED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6F18-7008-45B4-8CE0-B178E34A76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503C-8E4D-4F23-A0BE-6066A904B7ED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6F18-7008-45B4-8CE0-B178E34A76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503C-8E4D-4F23-A0BE-6066A904B7ED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6F18-7008-45B4-8CE0-B178E34A76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1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503C-8E4D-4F23-A0BE-6066A904B7ED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6F18-7008-45B4-8CE0-B178E34A76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2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503C-8E4D-4F23-A0BE-6066A904B7ED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6F18-7008-45B4-8CE0-B178E34A76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6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503C-8E4D-4F23-A0BE-6066A904B7ED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6F18-7008-45B4-8CE0-B178E34A76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9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503C-8E4D-4F23-A0BE-6066A904B7ED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6F18-7008-45B4-8CE0-B178E34A76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5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503C-8E4D-4F23-A0BE-6066A904B7ED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6F18-7008-45B4-8CE0-B178E34A76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4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rgbClr val="CC0000"/>
                </a:solidFill>
                <a:latin typeface="Century Schoolbook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>
                <a:solidFill>
                  <a:schemeClr val="tx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0" y="0"/>
            <a:ext cx="38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503C-8E4D-4F23-A0BE-6066A904B7ED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6F18-7008-45B4-8CE0-B178E34A76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5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3600" b="1">
                <a:solidFill>
                  <a:srgbClr val="CC0000"/>
                </a:solidFill>
                <a:latin typeface="Century Schoolbook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  <a:latin typeface="Century Gothic" pitchFamily="34" charset="0"/>
              </a:defRPr>
            </a:lvl1pPr>
            <a:lvl2pPr>
              <a:defRPr>
                <a:solidFill>
                  <a:srgbClr val="333333"/>
                </a:solidFill>
                <a:latin typeface="Century Gothic" pitchFamily="34" charset="0"/>
              </a:defRPr>
            </a:lvl2pPr>
            <a:lvl3pPr>
              <a:defRPr>
                <a:solidFill>
                  <a:srgbClr val="333333"/>
                </a:solidFill>
                <a:latin typeface="Century Gothic" pitchFamily="34" charset="0"/>
              </a:defRPr>
            </a:lvl3pPr>
            <a:lvl4pPr>
              <a:defRPr>
                <a:solidFill>
                  <a:srgbClr val="333333"/>
                </a:solidFill>
                <a:latin typeface="Century Gothic" pitchFamily="34" charset="0"/>
              </a:defRPr>
            </a:lvl4pPr>
            <a:lvl5pPr>
              <a:defRPr>
                <a:solidFill>
                  <a:srgbClr val="333333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848600" cy="365125"/>
          </a:xfrm>
        </p:spPr>
        <p:txBody>
          <a:bodyPr/>
          <a:lstStyle>
            <a:lvl1pPr>
              <a:defRPr sz="1000" b="0" cap="small" baseline="0">
                <a:solidFill>
                  <a:schemeClr val="bg1"/>
                </a:solidFill>
                <a:latin typeface="Hero Light" pitchFamily="50" charset="0"/>
              </a:defRPr>
            </a:lvl1pPr>
          </a:lstStyle>
          <a:p>
            <a:r>
              <a:rPr lang="en-US" spc="200" dirty="0" smtClean="0"/>
              <a:t>The Commercial Sexual Exploitation of Children (CSEC): What is it and What Can Schools Do?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690" y="5998233"/>
            <a:ext cx="683110" cy="783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38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5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3600" b="1">
                <a:solidFill>
                  <a:srgbClr val="333333"/>
                </a:solidFill>
                <a:latin typeface="Century Schoolbook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  <a:latin typeface="Century Gothic" pitchFamily="34" charset="0"/>
              </a:defRPr>
            </a:lvl1pPr>
            <a:lvl2pPr>
              <a:defRPr>
                <a:solidFill>
                  <a:srgbClr val="333333"/>
                </a:solidFill>
                <a:latin typeface="Century Gothic" pitchFamily="34" charset="0"/>
              </a:defRPr>
            </a:lvl2pPr>
            <a:lvl3pPr>
              <a:defRPr>
                <a:solidFill>
                  <a:srgbClr val="333333"/>
                </a:solidFill>
                <a:latin typeface="Century Gothic" pitchFamily="34" charset="0"/>
              </a:defRPr>
            </a:lvl3pPr>
            <a:lvl4pPr>
              <a:defRPr>
                <a:solidFill>
                  <a:srgbClr val="333333"/>
                </a:solidFill>
                <a:latin typeface="Century Gothic" pitchFamily="34" charset="0"/>
              </a:defRPr>
            </a:lvl4pPr>
            <a:lvl5pPr>
              <a:defRPr>
                <a:solidFill>
                  <a:srgbClr val="333333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848600" cy="365125"/>
          </a:xfrm>
        </p:spPr>
        <p:txBody>
          <a:bodyPr/>
          <a:lstStyle>
            <a:lvl1pPr>
              <a:defRPr sz="1000" b="0" cap="small" baseline="0">
                <a:solidFill>
                  <a:schemeClr val="bg1"/>
                </a:solidFill>
                <a:latin typeface="Hero Light" pitchFamily="50" charset="0"/>
              </a:defRPr>
            </a:lvl1pPr>
          </a:lstStyle>
          <a:p>
            <a:r>
              <a:rPr lang="en-US" spc="200" dirty="0" smtClean="0"/>
              <a:t>The Commercial Sexual Exploitation of Children (CSEC): What is it and What Can Schools Do?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38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0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2550" y="2914650"/>
            <a:ext cx="6858000" cy="102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808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CC0000"/>
                </a:solidFill>
                <a:latin typeface="Century Schoolbook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98080" cy="4525963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Century Gothic" pitchFamily="34" charset="0"/>
              </a:defRPr>
            </a:lvl1pPr>
            <a:lvl2pPr>
              <a:defRPr>
                <a:solidFill>
                  <a:srgbClr val="333333"/>
                </a:solidFill>
                <a:latin typeface="Century Gothic" pitchFamily="34" charset="0"/>
              </a:defRPr>
            </a:lvl2pPr>
            <a:lvl3pPr>
              <a:defRPr>
                <a:solidFill>
                  <a:srgbClr val="333333"/>
                </a:solidFill>
                <a:latin typeface="Century Gothic" pitchFamily="34" charset="0"/>
              </a:defRPr>
            </a:lvl3pPr>
            <a:lvl4pPr>
              <a:defRPr>
                <a:solidFill>
                  <a:srgbClr val="333333"/>
                </a:solidFill>
                <a:latin typeface="Century Gothic" pitchFamily="34" charset="0"/>
              </a:defRPr>
            </a:lvl4pPr>
            <a:lvl5pPr>
              <a:defRPr>
                <a:solidFill>
                  <a:srgbClr val="333333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848600" cy="365125"/>
          </a:xfrm>
        </p:spPr>
        <p:txBody>
          <a:bodyPr/>
          <a:lstStyle>
            <a:lvl1pPr>
              <a:defRPr sz="1000" b="0" cap="small" baseline="0">
                <a:solidFill>
                  <a:schemeClr val="bg1"/>
                </a:solidFill>
                <a:latin typeface="Hero Light" pitchFamily="50" charset="0"/>
              </a:defRPr>
            </a:lvl1pPr>
          </a:lstStyle>
          <a:p>
            <a:r>
              <a:rPr lang="en-US" spc="200" dirty="0" smtClean="0"/>
              <a:t>The Commercial Sexual Exploitation of Children (CSEC): What is it and What Can Schools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4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3600" b="1">
                <a:solidFill>
                  <a:srgbClr val="CC0000"/>
                </a:solidFill>
                <a:latin typeface="Century Schoolbook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49440" cy="4525963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Century Gothic" pitchFamily="34" charset="0"/>
              </a:defRPr>
            </a:lvl1pPr>
            <a:lvl2pPr>
              <a:defRPr>
                <a:solidFill>
                  <a:srgbClr val="333333"/>
                </a:solidFill>
                <a:latin typeface="Century Gothic" pitchFamily="34" charset="0"/>
              </a:defRPr>
            </a:lvl2pPr>
            <a:lvl3pPr>
              <a:defRPr>
                <a:solidFill>
                  <a:srgbClr val="333333"/>
                </a:solidFill>
                <a:latin typeface="Century Gothic" pitchFamily="34" charset="0"/>
              </a:defRPr>
            </a:lvl3pPr>
            <a:lvl4pPr>
              <a:defRPr>
                <a:solidFill>
                  <a:srgbClr val="333333"/>
                </a:solidFill>
                <a:latin typeface="Century Gothic" pitchFamily="34" charset="0"/>
              </a:defRPr>
            </a:lvl4pPr>
            <a:lvl5pPr>
              <a:defRPr>
                <a:solidFill>
                  <a:srgbClr val="333333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848600" cy="365125"/>
          </a:xfrm>
        </p:spPr>
        <p:txBody>
          <a:bodyPr/>
          <a:lstStyle>
            <a:lvl1pPr>
              <a:defRPr sz="1000" b="0" cap="small" baseline="0">
                <a:solidFill>
                  <a:schemeClr val="bg1"/>
                </a:solidFill>
                <a:latin typeface="Hero Light" pitchFamily="50" charset="0"/>
              </a:defRPr>
            </a:lvl1pPr>
          </a:lstStyle>
          <a:p>
            <a:r>
              <a:rPr lang="en-US" spc="200" dirty="0" smtClean="0"/>
              <a:t>The Commercial Sexual Exploitation of Children (CSEC): What is it and What Can Schools Do?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381000" cy="6858000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4095742976"/>
              </p:ext>
            </p:extLst>
          </p:nvPr>
        </p:nvGraphicFramePr>
        <p:xfrm>
          <a:off x="7467600" y="1447800"/>
          <a:ext cx="1828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166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6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5720"/>
            <a:ext cx="1700251" cy="173736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767840"/>
            <a:ext cx="9144000" cy="13716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9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1">
                <a:solidFill>
                  <a:srgbClr val="CC0000"/>
                </a:solidFill>
                <a:latin typeface="Century Schoolbook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37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900"/>
            <a:ext cx="91440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2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503C-8E4D-4F23-A0BE-6066A904B7ED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16F18-7008-45B4-8CE0-B178E34A76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7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70" r:id="rId4"/>
    <p:sldLayoutId id="2147483671" r:id="rId5"/>
    <p:sldLayoutId id="2147483668" r:id="rId6"/>
    <p:sldLayoutId id="2147483667" r:id="rId7"/>
    <p:sldLayoutId id="2147483664" r:id="rId8"/>
    <p:sldLayoutId id="2147483666" r:id="rId9"/>
    <p:sldLayoutId id="2147483661" r:id="rId10"/>
    <p:sldLayoutId id="2147483663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judiciary.house.gov/_files/hearings/pdf/allen100915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enanthouse.org/sites/default/files/attachments/Covenant-House-trafficking-study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9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enanthouse.org/sites/default/files/attachments/Covenant-House-trafficking-study.pdf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i.gov/stats-services/publications/law-enforcement-bulletin/march_2011/human_sex_trafficki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QFQqU3O9G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aTAVZChvLR4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youtu.be/aTAVZChvLR4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35uM5VMrZas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youtu.be/35uM5VMrZa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qJ-zuVay08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youtu.be/iqJ-zuVay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57600" y="685800"/>
            <a:ext cx="4876800" cy="5410199"/>
          </a:xfrm>
        </p:spPr>
        <p:txBody>
          <a:bodyPr>
            <a:noAutofit/>
          </a:bodyPr>
          <a:lstStyle/>
          <a:p>
            <a:r>
              <a:rPr lang="en-US" sz="4000" dirty="0" smtClean="0"/>
              <a:t>Trafficking of Minors: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>
                <a:solidFill>
                  <a:srgbClr val="333333"/>
                </a:solidFill>
              </a:rPr>
              <a:t>What You </a:t>
            </a:r>
            <a:r>
              <a:rPr lang="en-US" sz="3200" dirty="0">
                <a:solidFill>
                  <a:srgbClr val="333333"/>
                </a:solidFill>
              </a:rPr>
              <a:t>Need to Know to </a:t>
            </a:r>
            <a:r>
              <a:rPr lang="en-US" sz="3200" dirty="0" smtClean="0">
                <a:solidFill>
                  <a:srgbClr val="333333"/>
                </a:solidFill>
              </a:rPr>
              <a:t>Recognize and </a:t>
            </a:r>
            <a:r>
              <a:rPr lang="en-US" sz="3200" dirty="0">
                <a:solidFill>
                  <a:srgbClr val="333333"/>
                </a:solidFill>
              </a:rPr>
              <a:t>Respond to </a:t>
            </a:r>
            <a:r>
              <a:rPr lang="en-US" sz="3200" dirty="0" smtClean="0">
                <a:solidFill>
                  <a:srgbClr val="333333"/>
                </a:solidFill>
              </a:rPr>
              <a:t>the </a:t>
            </a:r>
            <a:r>
              <a:rPr lang="en-US" sz="3200" dirty="0">
                <a:solidFill>
                  <a:srgbClr val="333333"/>
                </a:solidFill>
              </a:rPr>
              <a:t>Trafficking of </a:t>
            </a:r>
            <a:r>
              <a:rPr lang="en-US" sz="3200" dirty="0" smtClean="0">
                <a:solidFill>
                  <a:srgbClr val="333333"/>
                </a:solidFill>
              </a:rPr>
              <a:t>Youth</a:t>
            </a:r>
            <a:endParaRPr lang="en-US" sz="3200" b="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0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Venues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Online (social networks, </a:t>
            </a:r>
            <a:r>
              <a:rPr lang="en-US" dirty="0" err="1" smtClean="0"/>
              <a:t>Backpage</a:t>
            </a:r>
            <a:r>
              <a:rPr lang="en-US" dirty="0" smtClean="0"/>
              <a:t>, Craigslist)</a:t>
            </a:r>
            <a:endParaRPr lang="en-US" dirty="0"/>
          </a:p>
          <a:p>
            <a:r>
              <a:rPr lang="en-US" dirty="0"/>
              <a:t>Fake massage or </a:t>
            </a:r>
            <a:r>
              <a:rPr lang="en-US" dirty="0" smtClean="0"/>
              <a:t>spa business (Commercial Front)</a:t>
            </a:r>
            <a:endParaRPr lang="en-US" dirty="0"/>
          </a:p>
          <a:p>
            <a:r>
              <a:rPr lang="en-US" dirty="0" smtClean="0"/>
              <a:t>Residential based </a:t>
            </a:r>
            <a:r>
              <a:rPr lang="en-US" dirty="0"/>
              <a:t>commercial </a:t>
            </a:r>
            <a:r>
              <a:rPr lang="en-US" dirty="0" smtClean="0"/>
              <a:t>sex</a:t>
            </a:r>
          </a:p>
          <a:p>
            <a:r>
              <a:rPr lang="en-US" dirty="0" smtClean="0"/>
              <a:t>Truck stops</a:t>
            </a:r>
          </a:p>
          <a:p>
            <a:r>
              <a:rPr lang="en-US" dirty="0" smtClean="0"/>
              <a:t>Hotels/motels</a:t>
            </a:r>
          </a:p>
          <a:p>
            <a:r>
              <a:rPr lang="en-US" dirty="0" smtClean="0"/>
              <a:t>Escort Services</a:t>
            </a:r>
          </a:p>
          <a:p>
            <a:r>
              <a:rPr lang="en-US" dirty="0" smtClean="0"/>
              <a:t>Strip clubs</a:t>
            </a:r>
            <a:endParaRPr lang="en-US" dirty="0"/>
          </a:p>
          <a:p>
            <a:r>
              <a:rPr lang="en-US" dirty="0" smtClean="0"/>
              <a:t>On the </a:t>
            </a:r>
            <a:r>
              <a:rPr lang="en-US" dirty="0"/>
              <a:t>street </a:t>
            </a:r>
            <a:r>
              <a:rPr lang="en-US" dirty="0" smtClean="0"/>
              <a:t>via pimp- </a:t>
            </a:r>
            <a:r>
              <a:rPr lang="en-US" dirty="0"/>
              <a:t>or </a:t>
            </a:r>
            <a:r>
              <a:rPr lang="en-US" dirty="0" smtClean="0"/>
              <a:t>gang-based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prostitution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9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214659" cy="641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9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" y="914400"/>
            <a:ext cx="7223760" cy="1883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0"/>
            <a:ext cx="7242048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5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"/>
            <a:ext cx="7212567" cy="6440616"/>
          </a:xfrm>
        </p:spPr>
      </p:pic>
    </p:spTree>
    <p:extLst>
      <p:ext uri="{BB962C8B-B14F-4D97-AF65-F5344CB8AC3E}">
        <p14:creationId xmlns:p14="http://schemas.microsoft.com/office/powerpoint/2010/main" val="245516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 Numbers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4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True or False?</a:t>
            </a:r>
          </a:p>
          <a:p>
            <a:pPr marL="0" indent="0" algn="ctr">
              <a:buNone/>
            </a:pPr>
            <a:r>
              <a:rPr lang="en-US" dirty="0" smtClean="0"/>
              <a:t>It is estimated that 1/3 (33%) of youth victims of trafficking are runaway, </a:t>
            </a:r>
            <a:r>
              <a:rPr lang="en-US" dirty="0" err="1" smtClean="0"/>
              <a:t>thrownaway</a:t>
            </a:r>
            <a:r>
              <a:rPr lang="en-US" dirty="0" smtClean="0"/>
              <a:t>, or homeless youth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do you think?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2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Numbers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6949440" cy="5029200"/>
          </a:xfrm>
        </p:spPr>
        <p:txBody>
          <a:bodyPr anchor="ctr" anchorCtr="0">
            <a:normAutofit fontScale="92500"/>
          </a:bodyPr>
          <a:lstStyle/>
          <a:p>
            <a:pPr marL="0" indent="0" algn="ctr">
              <a:buNone/>
            </a:pPr>
            <a:r>
              <a:rPr lang="en-US" sz="3000" dirty="0" smtClean="0"/>
              <a:t>The </a:t>
            </a:r>
            <a:r>
              <a:rPr lang="en-US" sz="3000" dirty="0"/>
              <a:t>number of 10- to </a:t>
            </a:r>
            <a:r>
              <a:rPr lang="en-US" sz="3000" dirty="0" smtClean="0"/>
              <a:t>17-year olds involved </a:t>
            </a:r>
            <a:r>
              <a:rPr lang="en-US" sz="3000" dirty="0"/>
              <a:t>in commercial </a:t>
            </a:r>
            <a:r>
              <a:rPr lang="en-US" sz="3000" dirty="0" smtClean="0"/>
              <a:t>sexual exploitation </a:t>
            </a:r>
            <a:r>
              <a:rPr lang="en-US" sz="3000" dirty="0"/>
              <a:t>in the United </a:t>
            </a:r>
            <a:r>
              <a:rPr lang="en-US" sz="3000" dirty="0" smtClean="0"/>
              <a:t>States each </a:t>
            </a:r>
            <a:r>
              <a:rPr lang="en-US" sz="3000" dirty="0"/>
              <a:t>year likely </a:t>
            </a:r>
            <a:r>
              <a:rPr lang="en-US" sz="3000" dirty="0" smtClean="0"/>
              <a:t>exceeds </a:t>
            </a:r>
            <a:r>
              <a:rPr lang="en-US" sz="3000" b="1" dirty="0" smtClean="0"/>
              <a:t>250,000</a:t>
            </a:r>
            <a:r>
              <a:rPr lang="en-US" sz="3000" dirty="0"/>
              <a:t>, </a:t>
            </a:r>
            <a:r>
              <a:rPr lang="en-US" sz="3000" dirty="0" smtClean="0"/>
              <a:t>with 60</a:t>
            </a:r>
            <a:r>
              <a:rPr lang="en-US" sz="3000" dirty="0"/>
              <a:t>% of these victims being </a:t>
            </a:r>
            <a:r>
              <a:rPr lang="en-US" sz="3000" dirty="0" smtClean="0"/>
              <a:t>runaway, </a:t>
            </a:r>
            <a:r>
              <a:rPr lang="en-US" sz="3000" dirty="0" err="1" smtClean="0"/>
              <a:t>thrownaway</a:t>
            </a:r>
            <a:r>
              <a:rPr lang="en-US" sz="3000" dirty="0" smtClean="0"/>
              <a:t>, </a:t>
            </a:r>
            <a:r>
              <a:rPr lang="en-US" sz="3000" dirty="0"/>
              <a:t>or homeless youth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200" dirty="0" smtClean="0"/>
              <a:t>Congressional testimony</a:t>
            </a:r>
          </a:p>
          <a:p>
            <a:pPr marL="0" indent="0" algn="ctr">
              <a:buNone/>
            </a:pPr>
            <a:r>
              <a:rPr lang="en-US" sz="2200" dirty="0" smtClean="0"/>
              <a:t>Ernie </a:t>
            </a:r>
            <a:r>
              <a:rPr lang="en-US" sz="2200" dirty="0"/>
              <a:t>Allen, </a:t>
            </a:r>
            <a:r>
              <a:rPr lang="en-US" sz="2200" dirty="0" smtClean="0"/>
              <a:t>President</a:t>
            </a:r>
            <a:br>
              <a:rPr lang="en-US" sz="2200" dirty="0" smtClean="0"/>
            </a:br>
            <a:r>
              <a:rPr lang="en-US" sz="2200" dirty="0" smtClean="0"/>
              <a:t>National Center </a:t>
            </a:r>
            <a:r>
              <a:rPr lang="en-US" sz="2200" dirty="0"/>
              <a:t>for Missing and Exploited </a:t>
            </a:r>
            <a:r>
              <a:rPr lang="en-US" sz="2200" dirty="0" smtClean="0"/>
              <a:t>Children</a:t>
            </a:r>
          </a:p>
          <a:p>
            <a:pPr marL="0" indent="0" algn="ctr">
              <a:buNone/>
            </a:pPr>
            <a:r>
              <a:rPr lang="en-US" sz="2200" dirty="0" smtClean="0">
                <a:hlinkClick r:id="rId3"/>
              </a:rPr>
              <a:t>http</a:t>
            </a:r>
            <a:r>
              <a:rPr lang="en-US" sz="2200" dirty="0">
                <a:hlinkClick r:id="rId3"/>
              </a:rPr>
              <a:t>://judiciary.house.gov/_</a:t>
            </a:r>
            <a:r>
              <a:rPr lang="en-US" sz="2200" dirty="0" smtClean="0">
                <a:hlinkClick r:id="rId3"/>
              </a:rPr>
              <a:t>files/hearings/</a:t>
            </a:r>
            <a:br>
              <a:rPr lang="en-US" sz="2200" dirty="0" smtClean="0">
                <a:hlinkClick r:id="rId3"/>
              </a:rPr>
            </a:br>
            <a:r>
              <a:rPr lang="en-US" sz="2200" dirty="0" err="1" smtClean="0">
                <a:hlinkClick r:id="rId3"/>
              </a:rPr>
              <a:t>pdf</a:t>
            </a:r>
            <a:r>
              <a:rPr lang="en-US" sz="2200" dirty="0" smtClean="0">
                <a:hlinkClick r:id="rId3"/>
              </a:rPr>
              <a:t>/allen100915.pdf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1807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Numbers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6949440" cy="50292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As many as </a:t>
            </a:r>
            <a:r>
              <a:rPr lang="en-US" sz="2800" b="1" dirty="0"/>
              <a:t>one third </a:t>
            </a:r>
            <a:r>
              <a:rPr lang="en-US" sz="2800" dirty="0"/>
              <a:t>of teen runaway </a:t>
            </a:r>
            <a:r>
              <a:rPr lang="en-US" sz="2800" dirty="0" smtClean="0"/>
              <a:t>or </a:t>
            </a:r>
            <a:r>
              <a:rPr lang="en-US" sz="2800" dirty="0" err="1" smtClean="0"/>
              <a:t>thrownaway</a:t>
            </a:r>
            <a:r>
              <a:rPr lang="en-US" sz="2800" dirty="0" smtClean="0"/>
              <a:t> youth will be approached by a trafficker </a:t>
            </a:r>
            <a:r>
              <a:rPr lang="en-US" sz="2800" b="1" dirty="0" smtClean="0"/>
              <a:t>within </a:t>
            </a:r>
            <a:r>
              <a:rPr lang="en-US" sz="2800" b="1" dirty="0"/>
              <a:t>48 hours </a:t>
            </a:r>
            <a:r>
              <a:rPr lang="en-US" sz="2800" dirty="0" smtClean="0"/>
              <a:t>of leaving home.</a:t>
            </a:r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118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Numbers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8000" b="1" dirty="0" smtClean="0">
                <a:solidFill>
                  <a:srgbClr val="CC0000"/>
                </a:solidFill>
              </a:rPr>
              <a:t>50%...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rgbClr val="CC0000"/>
              </a:solidFill>
            </a:endParaRPr>
          </a:p>
          <a:p>
            <a:pPr marL="57150" indent="0" algn="ctr">
              <a:buNone/>
            </a:pPr>
            <a:r>
              <a:rPr lang="en-US" sz="3600" dirty="0" smtClean="0"/>
              <a:t>The percentage of minors served by Covenant House who engaged in commercial sex</a:t>
            </a:r>
            <a:br>
              <a:rPr lang="en-US" sz="3600" dirty="0" smtClean="0"/>
            </a:br>
            <a:r>
              <a:rPr lang="en-US" sz="3600" b="1" dirty="0" smtClean="0"/>
              <a:t>for a place to stay</a:t>
            </a:r>
          </a:p>
          <a:p>
            <a:pPr marL="5715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2000" dirty="0" smtClean="0"/>
              <a:t>Covenant House</a:t>
            </a:r>
          </a:p>
          <a:p>
            <a:pPr marL="0" indent="0" algn="ctr">
              <a:buNone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www.covenanthouse.org/sites/default/files/attachments/Covenant-House-trafficking-study.pdf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235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"/>
            <a:ext cx="7324344" cy="668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3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Gain a greater understanding of the issue of human trafficking and its prevalence in schools and communities</a:t>
            </a:r>
            <a:endParaRPr lang="en-US" sz="2400" dirty="0" smtClean="0"/>
          </a:p>
          <a:p>
            <a:r>
              <a:rPr lang="en-US" sz="2800" dirty="0" smtClean="0"/>
              <a:t>Learn about indicators and warning signs of trafficking involvement</a:t>
            </a:r>
          </a:p>
        </p:txBody>
      </p:sp>
    </p:spTree>
    <p:extLst>
      <p:ext uri="{BB962C8B-B14F-4D97-AF65-F5344CB8AC3E}">
        <p14:creationId xmlns:p14="http://schemas.microsoft.com/office/powerpoint/2010/main" val="403595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Polaris Project </a:t>
            </a:r>
            <a:r>
              <a:rPr lang="en-US" dirty="0" smtClean="0"/>
              <a:t>2016 </a:t>
            </a:r>
            <a:r>
              <a:rPr lang="en-US" dirty="0"/>
              <a:t>Statistics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3333" r="616" b="3333"/>
          <a:stretch/>
        </p:blipFill>
        <p:spPr>
          <a:xfrm>
            <a:off x="457200" y="1417638"/>
            <a:ext cx="8470469" cy="4373562"/>
          </a:xfrm>
          <a:ln w="158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90184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Polaris Project 2014 Statistics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2" y="1371600"/>
            <a:ext cx="8486108" cy="4389120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230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Onset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8625783" cy="3715830"/>
          </a:xfrm>
        </p:spPr>
      </p:pic>
    </p:spTree>
    <p:extLst>
      <p:ext uri="{BB962C8B-B14F-4D97-AF65-F5344CB8AC3E}">
        <p14:creationId xmlns:p14="http://schemas.microsoft.com/office/powerpoint/2010/main" val="105416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914400" y="2209800"/>
            <a:ext cx="7391400" cy="1828800"/>
          </a:xfrm>
          <a:prstGeom prst="wedgeRoundRectCallout">
            <a:avLst>
              <a:gd name="adj1" fmla="val 34064"/>
              <a:gd name="adj2" fmla="val 100356"/>
              <a:gd name="adj3" fmla="val 16667"/>
            </a:avLst>
          </a:prstGeom>
          <a:solidFill>
            <a:schemeClr val="bg1"/>
          </a:solidFill>
          <a:ln w="12700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C0000"/>
                </a:solidFill>
                <a:latin typeface="Century Schoolbook" pitchFamily="18" charset="0"/>
              </a:rPr>
              <a:t>Questions?</a:t>
            </a:r>
            <a:endParaRPr lang="en-US" sz="7200" b="1" dirty="0">
              <a:solidFill>
                <a:srgbClr val="CC00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 Traffickers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7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True or False?</a:t>
            </a:r>
          </a:p>
          <a:p>
            <a:pPr marL="0" indent="0" algn="ctr">
              <a:buNone/>
            </a:pPr>
            <a:r>
              <a:rPr lang="en-US" dirty="0" smtClean="0"/>
              <a:t>Trafficking victims usually know their traffickers prior to their being trafficked (boyfriend, friend, family member, etc.)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2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685800"/>
            <a:ext cx="7391400" cy="5440363"/>
          </a:xfrm>
        </p:spPr>
        <p:txBody>
          <a:bodyPr anchor="ctr" anchorCtr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500" dirty="0" smtClean="0"/>
              <a:t>Traffickers come from</a:t>
            </a:r>
          </a:p>
          <a:p>
            <a:pPr marL="0" indent="0" algn="ctr">
              <a:buNone/>
            </a:pPr>
            <a:r>
              <a:rPr lang="en-US" sz="7800" b="1" dirty="0" smtClean="0">
                <a:latin typeface="Century Schoolbook" pitchFamily="18" charset="0"/>
              </a:rPr>
              <a:t>all walks</a:t>
            </a:r>
          </a:p>
          <a:p>
            <a:pPr marL="0" indent="0" algn="ctr">
              <a:buNone/>
            </a:pPr>
            <a:r>
              <a:rPr lang="en-US" sz="7800" b="1" dirty="0" smtClean="0">
                <a:latin typeface="Century Schoolbook" pitchFamily="18" charset="0"/>
              </a:rPr>
              <a:t>of life</a:t>
            </a:r>
          </a:p>
          <a:p>
            <a:pPr marL="0" indent="0" algn="ctr">
              <a:buNone/>
            </a:pPr>
            <a:r>
              <a:rPr lang="en-US" sz="3500" dirty="0" smtClean="0"/>
              <a:t>and </a:t>
            </a:r>
            <a:r>
              <a:rPr lang="en-US" sz="3500" dirty="0"/>
              <a:t>often</a:t>
            </a:r>
          </a:p>
          <a:p>
            <a:pPr marL="0" indent="0" algn="ctr">
              <a:buNone/>
            </a:pPr>
            <a:r>
              <a:rPr lang="en-US" sz="7800" b="1" dirty="0" smtClean="0">
                <a:latin typeface="Century Schoolbook" pitchFamily="18" charset="0"/>
              </a:rPr>
              <a:t>know the victim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2550" y="2914650"/>
            <a:ext cx="6858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5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Traffickers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539602"/>
              </p:ext>
            </p:extLst>
          </p:nvPr>
        </p:nvGraphicFramePr>
        <p:xfrm>
          <a:off x="381000" y="1295401"/>
          <a:ext cx="7497763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57150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Covenant House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  <a:hlinkClick r:id="rId3"/>
              </a:rPr>
              <a:t>http://www.covenanthouse.org/sites/default/files/attachments/Covenant-House-trafficking-study.pdf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260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685800"/>
            <a:ext cx="7391400" cy="5440363"/>
          </a:xfrm>
        </p:spPr>
        <p:txBody>
          <a:bodyPr anchor="ctr" anchorCtr="0"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/>
              <a:t>Traffickers</a:t>
            </a:r>
          </a:p>
          <a:p>
            <a:pPr marL="0" indent="0" algn="ctr">
              <a:buNone/>
            </a:pPr>
            <a:r>
              <a:rPr lang="en-US" sz="8000" b="1" dirty="0" smtClean="0">
                <a:latin typeface="Century Schoolbook" pitchFamily="18" charset="0"/>
              </a:rPr>
              <a:t>exploit</a:t>
            </a:r>
          </a:p>
          <a:p>
            <a:pPr marL="0" indent="0" algn="ctr">
              <a:buNone/>
            </a:pPr>
            <a:r>
              <a:rPr lang="en-US" sz="8000" b="1" dirty="0" smtClean="0">
                <a:latin typeface="Century Schoolbook" pitchFamily="18" charset="0"/>
              </a:rPr>
              <a:t>vulnerability</a:t>
            </a:r>
          </a:p>
          <a:p>
            <a:pPr marL="0" indent="0" algn="ctr">
              <a:buNone/>
            </a:pPr>
            <a:r>
              <a:rPr lang="en-US" sz="4000" dirty="0"/>
              <a:t>and</a:t>
            </a:r>
          </a:p>
          <a:p>
            <a:pPr marL="0" indent="0" algn="ctr">
              <a:buNone/>
            </a:pPr>
            <a:r>
              <a:rPr lang="en-US" sz="8000" b="1" dirty="0" smtClean="0">
                <a:latin typeface="Century Schoolbook" pitchFamily="18" charset="0"/>
              </a:rPr>
              <a:t>manipulate</a:t>
            </a:r>
            <a:endParaRPr lang="en-US" sz="8000" b="1" dirty="0">
              <a:latin typeface="Century Schoolbook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2550" y="2914650"/>
            <a:ext cx="6858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83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 Victims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2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/>
        </p:blipFill>
        <p:spPr>
          <a:xfrm>
            <a:off x="1671828" y="775716"/>
            <a:ext cx="5800344" cy="530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5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True or False?</a:t>
            </a:r>
          </a:p>
          <a:p>
            <a:pPr marL="0" indent="0" algn="ctr">
              <a:buNone/>
            </a:pPr>
            <a:r>
              <a:rPr lang="en-US" dirty="0" smtClean="0"/>
              <a:t>A history of child welfare involvement is widely considered to be </a:t>
            </a:r>
            <a:r>
              <a:rPr lang="en-US" dirty="0" smtClean="0"/>
              <a:t>a major </a:t>
            </a:r>
            <a:r>
              <a:rPr lang="en-US" dirty="0" smtClean="0"/>
              <a:t>contributor to increasing a minor’s vulnerability to trafficking.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6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609600"/>
            <a:ext cx="5181600" cy="55626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2800" dirty="0"/>
              <a:t>“The themes of</a:t>
            </a:r>
            <a:r>
              <a:rPr lang="en-US" sz="2800" dirty="0">
                <a:solidFill>
                  <a:srgbClr val="CC0000"/>
                </a:solidFill>
              </a:rPr>
              <a:t> </a:t>
            </a:r>
            <a:r>
              <a:rPr lang="en-US" sz="2800" b="1" dirty="0">
                <a:solidFill>
                  <a:srgbClr val="CC0000"/>
                </a:solidFill>
              </a:rPr>
              <a:t>trauma, abandonment, and disruption</a:t>
            </a:r>
            <a:r>
              <a:rPr lang="en-US" sz="2800" dirty="0"/>
              <a:t>, begun in childhood, are central to the narratives of adolescent girls trafficked into commercial sexual exploitation.  Girls describe having had a profound sense of being </a:t>
            </a:r>
            <a:r>
              <a:rPr lang="en-US" sz="2800" b="1" dirty="0">
                <a:solidFill>
                  <a:srgbClr val="CC0000"/>
                </a:solidFill>
              </a:rPr>
              <a:t>alone without </a:t>
            </a:r>
            <a:r>
              <a:rPr lang="en-US" sz="2800" b="1" dirty="0" smtClean="0">
                <a:solidFill>
                  <a:srgbClr val="CC0000"/>
                </a:solidFill>
              </a:rPr>
              <a:t>resources</a:t>
            </a:r>
            <a:r>
              <a:rPr lang="en-US" sz="2800" dirty="0" smtClean="0"/>
              <a:t>.”</a:t>
            </a:r>
          </a:p>
          <a:p>
            <a:pPr marL="0" indent="0" algn="ctr">
              <a:spcBef>
                <a:spcPts val="300"/>
              </a:spcBef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4323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"/>
            <a:ext cx="6949440" cy="54864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solidFill>
                  <a:srgbClr val="CC0000"/>
                </a:solidFill>
              </a:rPr>
              <a:t>12 to 14…</a:t>
            </a:r>
          </a:p>
          <a:p>
            <a:pPr marL="57150" indent="0" algn="ctr">
              <a:buNone/>
            </a:pPr>
            <a:r>
              <a:rPr lang="en-US" sz="2800" dirty="0" smtClean="0"/>
              <a:t>The average age at which </a:t>
            </a:r>
            <a:r>
              <a:rPr lang="en-US" sz="2800" b="1" dirty="0" smtClean="0"/>
              <a:t>girls</a:t>
            </a:r>
            <a:r>
              <a:rPr lang="en-US" sz="2800" dirty="0" smtClean="0"/>
              <a:t> first become victims of prostitution</a:t>
            </a:r>
          </a:p>
          <a:p>
            <a:pPr marL="0" indent="0" algn="ctr">
              <a:buNone/>
            </a:pPr>
            <a:r>
              <a:rPr lang="en-US" sz="6600" b="1" dirty="0" smtClean="0">
                <a:solidFill>
                  <a:srgbClr val="CC0000"/>
                </a:solidFill>
              </a:rPr>
              <a:t>11 to 13…</a:t>
            </a:r>
            <a:endParaRPr lang="en-US" sz="6600" b="1" dirty="0">
              <a:solidFill>
                <a:srgbClr val="CC0000"/>
              </a:solidFill>
            </a:endParaRPr>
          </a:p>
          <a:p>
            <a:pPr marL="57150" indent="0" algn="ctr">
              <a:buNone/>
            </a:pPr>
            <a:r>
              <a:rPr lang="en-US" sz="2800" dirty="0" smtClean="0"/>
              <a:t>The </a:t>
            </a:r>
            <a:r>
              <a:rPr lang="en-US" sz="2800" dirty="0"/>
              <a:t>average age at which</a:t>
            </a:r>
            <a:r>
              <a:rPr lang="en-US" sz="2800" b="1" dirty="0"/>
              <a:t> </a:t>
            </a:r>
            <a:r>
              <a:rPr lang="en-US" sz="2800" b="1" dirty="0" smtClean="0"/>
              <a:t>boys and transgender youth </a:t>
            </a:r>
            <a:r>
              <a:rPr lang="en-US" sz="2800" dirty="0" smtClean="0"/>
              <a:t>first </a:t>
            </a:r>
            <a:r>
              <a:rPr lang="en-US" sz="2800" dirty="0"/>
              <a:t>become victims of prostitution</a:t>
            </a:r>
            <a:endParaRPr lang="en-US" sz="28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457200" y="5638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Federal Bureau of Investigations</a:t>
            </a:r>
          </a:p>
          <a:p>
            <a:pPr lvl="0" algn="ctr"/>
            <a:r>
              <a:rPr lang="en-US" sz="1600" dirty="0" smtClean="0">
                <a:latin typeface="Century Gothic" panose="020B0502020202020204" pitchFamily="34" charset="0"/>
                <a:hlinkClick r:id="rId3"/>
              </a:rPr>
              <a:t>http</a:t>
            </a:r>
            <a:r>
              <a:rPr lang="en-US" sz="1600" dirty="0">
                <a:latin typeface="Century Gothic" panose="020B0502020202020204" pitchFamily="34" charset="0"/>
                <a:hlinkClick r:id="rId3"/>
              </a:rPr>
              <a:t>://www.fbi.gov/stats-services/publications/law-enforcement-bulletin/march_2011/human_sex_trafficking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290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Victim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Homelessness/running away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1 in 6 Homeless Youth are Sex Trafficked, 1 in 3 Homeless Youth have engaged in sex trade (survival sex)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91% of Homeless Youth are approached for some type of labor trafficking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Economic vulnerability (poverty, lack of education, poor employment opportunities)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Prior experiences of abuse either physical and sexual </a:t>
            </a:r>
          </a:p>
          <a:p>
            <a:pPr lvl="1">
              <a:spcBef>
                <a:spcPts val="1200"/>
              </a:spcBef>
            </a:pPr>
            <a:r>
              <a:rPr lang="en-US" altLang="en-US" sz="1800" dirty="0" smtClean="0"/>
              <a:t>95</a:t>
            </a:r>
            <a:r>
              <a:rPr lang="en-US" altLang="en-US" sz="1800" dirty="0"/>
              <a:t>% maltreatment and 49% sexual </a:t>
            </a:r>
            <a:r>
              <a:rPr lang="en-US" altLang="en-US" sz="1800" dirty="0" smtClean="0"/>
              <a:t>abuse</a:t>
            </a:r>
            <a:endParaRPr lang="en-US" sz="7200" dirty="0" smtClean="0"/>
          </a:p>
        </p:txBody>
      </p:sp>
    </p:spTree>
    <p:extLst>
      <p:ext uri="{BB962C8B-B14F-4D97-AF65-F5344CB8AC3E}">
        <p14:creationId xmlns:p14="http://schemas.microsoft.com/office/powerpoint/2010/main" val="164021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Victim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Age (inexperience, need to belong, self-esteem issues)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History of family drug use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LGBT 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39% of youth sex trafficked were LGBT with the highest percentage being Transgendered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1409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Victim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Lack of a support network, including a trustworthy adult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History </a:t>
            </a:r>
            <a:r>
              <a:rPr lang="en-US" sz="2800" dirty="0"/>
              <a:t>of systems involvement (child welfare, juvenile justice)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Disabilities / Special Education Needs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Low Self Esteem, Self Confidence, or Self Worth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966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8"/>
            <a:ext cx="6400800" cy="487680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Physical injuries/health problems </a:t>
            </a:r>
            <a:r>
              <a:rPr lang="en-US" sz="2800" dirty="0" smtClean="0"/>
              <a:t>due to physical and sexual violence (broken bones, untreated wounds, STDs, reproductive health problems, malnutrition)</a:t>
            </a:r>
          </a:p>
          <a:p>
            <a:r>
              <a:rPr lang="en-US" sz="2800" b="1" dirty="0" smtClean="0"/>
              <a:t>Mental and emotional health problems </a:t>
            </a:r>
            <a:r>
              <a:rPr lang="en-US" sz="2800" dirty="0" smtClean="0"/>
              <a:t>due to psychological trauma (PTSD, depression, anxiety, suicidal ideation, despair and hopelessness)</a:t>
            </a:r>
          </a:p>
        </p:txBody>
      </p:sp>
    </p:spTree>
    <p:extLst>
      <p:ext uri="{BB962C8B-B14F-4D97-AF65-F5344CB8AC3E}">
        <p14:creationId xmlns:p14="http://schemas.microsoft.com/office/powerpoint/2010/main" val="29863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8"/>
            <a:ext cx="6400800" cy="487680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Substance abuse </a:t>
            </a:r>
            <a:r>
              <a:rPr lang="en-US" sz="2800" dirty="0" smtClean="0"/>
              <a:t>forced on the victim by the trafficker or used by the victim as </a:t>
            </a:r>
            <a:r>
              <a:rPr lang="en-US" sz="2800" dirty="0"/>
              <a:t>a coping mechanism for </a:t>
            </a:r>
            <a:r>
              <a:rPr lang="en-US" sz="2800" dirty="0" smtClean="0"/>
              <a:t>abuse</a:t>
            </a:r>
          </a:p>
          <a:p>
            <a:r>
              <a:rPr lang="en-US" sz="2800" b="1" dirty="0"/>
              <a:t>Changed relationships </a:t>
            </a:r>
            <a:r>
              <a:rPr lang="en-US" sz="2800" dirty="0"/>
              <a:t>with self and others (profound sense of shame and guilt, inability to trust)</a:t>
            </a:r>
          </a:p>
          <a:p>
            <a:r>
              <a:rPr lang="en-US" sz="2800" b="1" dirty="0" smtClean="0"/>
              <a:t>Unhealthy bond </a:t>
            </a:r>
            <a:r>
              <a:rPr lang="en-US" sz="2800" dirty="0" smtClean="0"/>
              <a:t>with the perpetrator (“trauma bond”)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904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5181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Levels of Involvement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819399" y="1905000"/>
            <a:ext cx="6057898" cy="4063999"/>
            <a:chOff x="2819399" y="1905000"/>
            <a:chExt cx="6057898" cy="4063999"/>
          </a:xfrm>
        </p:grpSpPr>
        <p:sp>
          <p:nvSpPr>
            <p:cNvPr id="4" name="Freeform 3"/>
            <p:cNvSpPr/>
            <p:nvPr/>
          </p:nvSpPr>
          <p:spPr>
            <a:xfrm>
              <a:off x="2819399" y="1905000"/>
              <a:ext cx="5219693" cy="1219199"/>
            </a:xfrm>
            <a:custGeom>
              <a:avLst/>
              <a:gdLst>
                <a:gd name="connsiteX0" fmla="*/ 0 w 5333990"/>
                <a:gd name="connsiteY0" fmla="*/ 121920 h 1219200"/>
                <a:gd name="connsiteX1" fmla="*/ 121920 w 5333990"/>
                <a:gd name="connsiteY1" fmla="*/ 0 h 1219200"/>
                <a:gd name="connsiteX2" fmla="*/ 5212070 w 5333990"/>
                <a:gd name="connsiteY2" fmla="*/ 0 h 1219200"/>
                <a:gd name="connsiteX3" fmla="*/ 5333990 w 5333990"/>
                <a:gd name="connsiteY3" fmla="*/ 121920 h 1219200"/>
                <a:gd name="connsiteX4" fmla="*/ 5333990 w 5333990"/>
                <a:gd name="connsiteY4" fmla="*/ 1097280 h 1219200"/>
                <a:gd name="connsiteX5" fmla="*/ 5212070 w 5333990"/>
                <a:gd name="connsiteY5" fmla="*/ 1219200 h 1219200"/>
                <a:gd name="connsiteX6" fmla="*/ 121920 w 5333990"/>
                <a:gd name="connsiteY6" fmla="*/ 1219200 h 1219200"/>
                <a:gd name="connsiteX7" fmla="*/ 0 w 5333990"/>
                <a:gd name="connsiteY7" fmla="*/ 1097280 h 1219200"/>
                <a:gd name="connsiteX8" fmla="*/ 0 w 5333990"/>
                <a:gd name="connsiteY8" fmla="*/ 12192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3990" h="1219200">
                  <a:moveTo>
                    <a:pt x="0" y="121920"/>
                  </a:moveTo>
                  <a:cubicBezTo>
                    <a:pt x="0" y="54585"/>
                    <a:pt x="54585" y="0"/>
                    <a:pt x="121920" y="0"/>
                  </a:cubicBezTo>
                  <a:lnTo>
                    <a:pt x="5212070" y="0"/>
                  </a:lnTo>
                  <a:cubicBezTo>
                    <a:pt x="5279405" y="0"/>
                    <a:pt x="5333990" y="54585"/>
                    <a:pt x="5333990" y="121920"/>
                  </a:cubicBezTo>
                  <a:lnTo>
                    <a:pt x="5333990" y="1097280"/>
                  </a:lnTo>
                  <a:cubicBezTo>
                    <a:pt x="5333990" y="1164615"/>
                    <a:pt x="5279405" y="1219200"/>
                    <a:pt x="5212070" y="1219200"/>
                  </a:cubicBezTo>
                  <a:lnTo>
                    <a:pt x="121920" y="1219200"/>
                  </a:lnTo>
                  <a:cubicBezTo>
                    <a:pt x="54585" y="1219200"/>
                    <a:pt x="0" y="1164615"/>
                    <a:pt x="0" y="1097280"/>
                  </a:cubicBezTo>
                  <a:lnTo>
                    <a:pt x="0" y="1219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909" tIns="111909" rIns="1392694" bIns="111909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Century Gothic" panose="020B0502020202020204" pitchFamily="34" charset="0"/>
                </a:rPr>
                <a:t>Party Crews </a:t>
              </a:r>
              <a:r>
                <a:rPr lang="en-US" sz="1200" b="1" kern="1200" dirty="0" smtClean="0">
                  <a:latin typeface="Century Gothic" panose="020B0502020202020204" pitchFamily="34" charset="0"/>
                </a:rPr>
                <a:t>(Scouting &amp; Recruitment)</a:t>
              </a:r>
              <a:r>
                <a:rPr lang="en-US" sz="1700" kern="1200" dirty="0" smtClean="0">
                  <a:latin typeface="Century Gothic" panose="020B0502020202020204" pitchFamily="34" charset="0"/>
                </a:rPr>
                <a:t/>
              </a:r>
              <a:br>
                <a:rPr lang="en-US" sz="1700" kern="1200" dirty="0" smtClean="0">
                  <a:latin typeface="Century Gothic" panose="020B0502020202020204" pitchFamily="34" charset="0"/>
                </a:rPr>
              </a:br>
              <a:r>
                <a:rPr lang="en-US" sz="1800" kern="1200" dirty="0" smtClean="0">
                  <a:latin typeface="Century Gothic" panose="020B0502020202020204" pitchFamily="34" charset="0"/>
                </a:rPr>
                <a:t>Still in school, beginning of the recruitment</a:t>
              </a:r>
              <a:endParaRPr lang="en-US" sz="18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238497" y="3327399"/>
              <a:ext cx="5181600" cy="1219200"/>
            </a:xfrm>
            <a:custGeom>
              <a:avLst/>
              <a:gdLst>
                <a:gd name="connsiteX0" fmla="*/ 0 w 5181600"/>
                <a:gd name="connsiteY0" fmla="*/ 121920 h 1219200"/>
                <a:gd name="connsiteX1" fmla="*/ 121920 w 5181600"/>
                <a:gd name="connsiteY1" fmla="*/ 0 h 1219200"/>
                <a:gd name="connsiteX2" fmla="*/ 5059680 w 5181600"/>
                <a:gd name="connsiteY2" fmla="*/ 0 h 1219200"/>
                <a:gd name="connsiteX3" fmla="*/ 5181600 w 5181600"/>
                <a:gd name="connsiteY3" fmla="*/ 121920 h 1219200"/>
                <a:gd name="connsiteX4" fmla="*/ 5181600 w 5181600"/>
                <a:gd name="connsiteY4" fmla="*/ 1097280 h 1219200"/>
                <a:gd name="connsiteX5" fmla="*/ 5059680 w 5181600"/>
                <a:gd name="connsiteY5" fmla="*/ 1219200 h 1219200"/>
                <a:gd name="connsiteX6" fmla="*/ 121920 w 5181600"/>
                <a:gd name="connsiteY6" fmla="*/ 1219200 h 1219200"/>
                <a:gd name="connsiteX7" fmla="*/ 0 w 5181600"/>
                <a:gd name="connsiteY7" fmla="*/ 1097280 h 1219200"/>
                <a:gd name="connsiteX8" fmla="*/ 0 w 5181600"/>
                <a:gd name="connsiteY8" fmla="*/ 12192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1600" h="1219200">
                  <a:moveTo>
                    <a:pt x="0" y="121920"/>
                  </a:moveTo>
                  <a:cubicBezTo>
                    <a:pt x="0" y="54585"/>
                    <a:pt x="54585" y="0"/>
                    <a:pt x="121920" y="0"/>
                  </a:cubicBezTo>
                  <a:lnTo>
                    <a:pt x="5059680" y="0"/>
                  </a:lnTo>
                  <a:cubicBezTo>
                    <a:pt x="5127015" y="0"/>
                    <a:pt x="5181600" y="54585"/>
                    <a:pt x="5181600" y="121920"/>
                  </a:cubicBezTo>
                  <a:lnTo>
                    <a:pt x="5181600" y="1097280"/>
                  </a:lnTo>
                  <a:cubicBezTo>
                    <a:pt x="5181600" y="1164615"/>
                    <a:pt x="5127015" y="1219200"/>
                    <a:pt x="5059680" y="1219200"/>
                  </a:cubicBezTo>
                  <a:lnTo>
                    <a:pt x="121920" y="1219200"/>
                  </a:lnTo>
                  <a:cubicBezTo>
                    <a:pt x="54585" y="1219200"/>
                    <a:pt x="0" y="1164615"/>
                    <a:pt x="0" y="1097280"/>
                  </a:cubicBezTo>
                  <a:lnTo>
                    <a:pt x="0" y="12192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909" tIns="111909" rIns="1361589" bIns="111909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Century Gothic" panose="020B0502020202020204" pitchFamily="34" charset="0"/>
                </a:rPr>
                <a:t>Campus and Neighborhood Exploitation </a:t>
              </a:r>
              <a:r>
                <a:rPr lang="en-US" sz="1200" b="1" dirty="0" smtClean="0">
                  <a:latin typeface="Century Gothic" panose="020B0502020202020204" pitchFamily="34" charset="0"/>
                </a:rPr>
                <a:t>(Manipulating &amp; Grooming)</a:t>
              </a:r>
              <a:r>
                <a:rPr lang="en-US" sz="1700" kern="1200" dirty="0" smtClean="0">
                  <a:latin typeface="Century Gothic" panose="020B0502020202020204" pitchFamily="34" charset="0"/>
                </a:rPr>
                <a:t/>
              </a:r>
              <a:br>
                <a:rPr lang="en-US" sz="1700" kern="1200" dirty="0" smtClean="0">
                  <a:latin typeface="Century Gothic" panose="020B0502020202020204" pitchFamily="34" charset="0"/>
                </a:rPr>
              </a:br>
              <a:r>
                <a:rPr lang="en-US" sz="1800" kern="1200" dirty="0" smtClean="0">
                  <a:latin typeface="Century Gothic" panose="020B0502020202020204" pitchFamily="34" charset="0"/>
                </a:rPr>
                <a:t>Still in school, truancy, decline in academic performance</a:t>
              </a:r>
              <a:endParaRPr lang="en-US" sz="17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695697" y="4749799"/>
              <a:ext cx="5181600" cy="1219200"/>
            </a:xfrm>
            <a:custGeom>
              <a:avLst/>
              <a:gdLst>
                <a:gd name="connsiteX0" fmla="*/ 0 w 5181600"/>
                <a:gd name="connsiteY0" fmla="*/ 121920 h 1219200"/>
                <a:gd name="connsiteX1" fmla="*/ 121920 w 5181600"/>
                <a:gd name="connsiteY1" fmla="*/ 0 h 1219200"/>
                <a:gd name="connsiteX2" fmla="*/ 5059680 w 5181600"/>
                <a:gd name="connsiteY2" fmla="*/ 0 h 1219200"/>
                <a:gd name="connsiteX3" fmla="*/ 5181600 w 5181600"/>
                <a:gd name="connsiteY3" fmla="*/ 121920 h 1219200"/>
                <a:gd name="connsiteX4" fmla="*/ 5181600 w 5181600"/>
                <a:gd name="connsiteY4" fmla="*/ 1097280 h 1219200"/>
                <a:gd name="connsiteX5" fmla="*/ 5059680 w 5181600"/>
                <a:gd name="connsiteY5" fmla="*/ 1219200 h 1219200"/>
                <a:gd name="connsiteX6" fmla="*/ 121920 w 5181600"/>
                <a:gd name="connsiteY6" fmla="*/ 1219200 h 1219200"/>
                <a:gd name="connsiteX7" fmla="*/ 0 w 5181600"/>
                <a:gd name="connsiteY7" fmla="*/ 1097280 h 1219200"/>
                <a:gd name="connsiteX8" fmla="*/ 0 w 5181600"/>
                <a:gd name="connsiteY8" fmla="*/ 12192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1600" h="1219200">
                  <a:moveTo>
                    <a:pt x="0" y="121920"/>
                  </a:moveTo>
                  <a:cubicBezTo>
                    <a:pt x="0" y="54585"/>
                    <a:pt x="54585" y="0"/>
                    <a:pt x="121920" y="0"/>
                  </a:cubicBezTo>
                  <a:lnTo>
                    <a:pt x="5059680" y="0"/>
                  </a:lnTo>
                  <a:cubicBezTo>
                    <a:pt x="5127015" y="0"/>
                    <a:pt x="5181600" y="54585"/>
                    <a:pt x="5181600" y="121920"/>
                  </a:cubicBezTo>
                  <a:lnTo>
                    <a:pt x="5181600" y="1097280"/>
                  </a:lnTo>
                  <a:cubicBezTo>
                    <a:pt x="5181600" y="1164615"/>
                    <a:pt x="5127015" y="1219200"/>
                    <a:pt x="5059680" y="1219200"/>
                  </a:cubicBezTo>
                  <a:lnTo>
                    <a:pt x="121920" y="1219200"/>
                  </a:lnTo>
                  <a:cubicBezTo>
                    <a:pt x="54585" y="1219200"/>
                    <a:pt x="0" y="1164615"/>
                    <a:pt x="0" y="1097280"/>
                  </a:cubicBezTo>
                  <a:lnTo>
                    <a:pt x="0" y="12192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909" tIns="111909" rIns="1361589" bIns="111909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latin typeface="Century Gothic" panose="020B0502020202020204" pitchFamily="34" charset="0"/>
                </a:rPr>
                <a:t>Completely in “The Life”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>
                  <a:latin typeface="Century Gothic" panose="020B0502020202020204" pitchFamily="34" charset="0"/>
                </a:rPr>
                <a:t>(Trapping)</a:t>
              </a:r>
              <a:r>
                <a:rPr lang="en-US" sz="1800" kern="1200" dirty="0" smtClean="0">
                  <a:latin typeface="Century Gothic" panose="020B0502020202020204" pitchFamily="34" charset="0"/>
                </a:rPr>
                <a:t/>
              </a:r>
              <a:br>
                <a:rPr lang="en-US" sz="1800" kern="1200" dirty="0" smtClean="0">
                  <a:latin typeface="Century Gothic" panose="020B0502020202020204" pitchFamily="34" charset="0"/>
                </a:rPr>
              </a:br>
              <a:r>
                <a:rPr lang="en-US" sz="1800" kern="1200" dirty="0" smtClean="0">
                  <a:latin typeface="Century Gothic" panose="020B0502020202020204" pitchFamily="34" charset="0"/>
                </a:rPr>
                <a:t>No longer attending school, runaway, on the track and circuit</a:t>
              </a:r>
              <a:endParaRPr lang="en-US" sz="18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7170417" y="2829560"/>
              <a:ext cx="792480" cy="792480"/>
            </a:xfrm>
            <a:custGeom>
              <a:avLst/>
              <a:gdLst>
                <a:gd name="connsiteX0" fmla="*/ 0 w 792480"/>
                <a:gd name="connsiteY0" fmla="*/ 435864 h 792480"/>
                <a:gd name="connsiteX1" fmla="*/ 178308 w 792480"/>
                <a:gd name="connsiteY1" fmla="*/ 435864 h 792480"/>
                <a:gd name="connsiteX2" fmla="*/ 178308 w 792480"/>
                <a:gd name="connsiteY2" fmla="*/ 0 h 792480"/>
                <a:gd name="connsiteX3" fmla="*/ 614172 w 792480"/>
                <a:gd name="connsiteY3" fmla="*/ 0 h 792480"/>
                <a:gd name="connsiteX4" fmla="*/ 614172 w 792480"/>
                <a:gd name="connsiteY4" fmla="*/ 435864 h 792480"/>
                <a:gd name="connsiteX5" fmla="*/ 792480 w 792480"/>
                <a:gd name="connsiteY5" fmla="*/ 435864 h 792480"/>
                <a:gd name="connsiteX6" fmla="*/ 396240 w 792480"/>
                <a:gd name="connsiteY6" fmla="*/ 792480 h 792480"/>
                <a:gd name="connsiteX7" fmla="*/ 0 w 792480"/>
                <a:gd name="connsiteY7" fmla="*/ 435864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480" h="792480">
                  <a:moveTo>
                    <a:pt x="0" y="435864"/>
                  </a:moveTo>
                  <a:lnTo>
                    <a:pt x="178308" y="435864"/>
                  </a:lnTo>
                  <a:lnTo>
                    <a:pt x="178308" y="0"/>
                  </a:lnTo>
                  <a:lnTo>
                    <a:pt x="614172" y="0"/>
                  </a:lnTo>
                  <a:lnTo>
                    <a:pt x="614172" y="435864"/>
                  </a:lnTo>
                  <a:lnTo>
                    <a:pt x="792480" y="435864"/>
                  </a:lnTo>
                  <a:lnTo>
                    <a:pt x="396240" y="792480"/>
                  </a:lnTo>
                  <a:lnTo>
                    <a:pt x="0" y="435864"/>
                  </a:lnTo>
                  <a:close/>
                </a:path>
              </a:pathLst>
            </a:custGeom>
            <a:solidFill>
              <a:srgbClr val="CC000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028" tIns="45720" rIns="224028" bIns="241859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Century Gothic" panose="020B0502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7627617" y="4243832"/>
              <a:ext cx="792480" cy="792480"/>
            </a:xfrm>
            <a:custGeom>
              <a:avLst/>
              <a:gdLst>
                <a:gd name="connsiteX0" fmla="*/ 0 w 792480"/>
                <a:gd name="connsiteY0" fmla="*/ 435864 h 792480"/>
                <a:gd name="connsiteX1" fmla="*/ 178308 w 792480"/>
                <a:gd name="connsiteY1" fmla="*/ 435864 h 792480"/>
                <a:gd name="connsiteX2" fmla="*/ 178308 w 792480"/>
                <a:gd name="connsiteY2" fmla="*/ 0 h 792480"/>
                <a:gd name="connsiteX3" fmla="*/ 614172 w 792480"/>
                <a:gd name="connsiteY3" fmla="*/ 0 h 792480"/>
                <a:gd name="connsiteX4" fmla="*/ 614172 w 792480"/>
                <a:gd name="connsiteY4" fmla="*/ 435864 h 792480"/>
                <a:gd name="connsiteX5" fmla="*/ 792480 w 792480"/>
                <a:gd name="connsiteY5" fmla="*/ 435864 h 792480"/>
                <a:gd name="connsiteX6" fmla="*/ 396240 w 792480"/>
                <a:gd name="connsiteY6" fmla="*/ 792480 h 792480"/>
                <a:gd name="connsiteX7" fmla="*/ 0 w 792480"/>
                <a:gd name="connsiteY7" fmla="*/ 435864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2480" h="792480">
                  <a:moveTo>
                    <a:pt x="0" y="435864"/>
                  </a:moveTo>
                  <a:lnTo>
                    <a:pt x="178308" y="435864"/>
                  </a:lnTo>
                  <a:lnTo>
                    <a:pt x="178308" y="0"/>
                  </a:lnTo>
                  <a:lnTo>
                    <a:pt x="614172" y="0"/>
                  </a:lnTo>
                  <a:lnTo>
                    <a:pt x="614172" y="435864"/>
                  </a:lnTo>
                  <a:lnTo>
                    <a:pt x="792480" y="435864"/>
                  </a:lnTo>
                  <a:lnTo>
                    <a:pt x="396240" y="792480"/>
                  </a:lnTo>
                  <a:lnTo>
                    <a:pt x="0" y="435864"/>
                  </a:lnTo>
                  <a:close/>
                </a:path>
              </a:pathLst>
            </a:custGeom>
            <a:solidFill>
              <a:srgbClr val="CC000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028" tIns="45720" rIns="224028" bIns="241859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71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Warning </a:t>
            </a:r>
            <a:r>
              <a:rPr lang="en-US" dirty="0"/>
              <a:t>Signs</a:t>
            </a:r>
            <a:br>
              <a:rPr lang="en-US" dirty="0"/>
            </a:br>
            <a:r>
              <a:rPr lang="en-US" sz="1000" dirty="0">
                <a:hlinkClick r:id="rId3"/>
              </a:rPr>
              <a:t>https://</a:t>
            </a:r>
            <a:r>
              <a:rPr lang="en-US" sz="1000" dirty="0" smtClean="0">
                <a:hlinkClick r:id="rId3"/>
              </a:rPr>
              <a:t>youtu.be/TQFQqU3O9GM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400" dirty="0" smtClean="0"/>
              <a:t>Unexplained </a:t>
            </a:r>
            <a:r>
              <a:rPr lang="en-US" sz="2400" dirty="0"/>
              <a:t>school </a:t>
            </a:r>
            <a:r>
              <a:rPr lang="en-US" sz="2400" dirty="0" smtClean="0"/>
              <a:t>absences/irregular school attendance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Chronic running away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Homelessness</a:t>
            </a:r>
            <a:endParaRPr lang="en-US" sz="2400" dirty="0"/>
          </a:p>
          <a:p>
            <a:pPr>
              <a:spcBef>
                <a:spcPts val="300"/>
              </a:spcBef>
            </a:pPr>
            <a:r>
              <a:rPr lang="en-US" sz="2400" dirty="0" smtClean="0"/>
              <a:t>An </a:t>
            </a:r>
            <a:r>
              <a:rPr lang="en-US" sz="2400" dirty="0"/>
              <a:t>abrupt change in attire, behavior, </a:t>
            </a:r>
            <a:r>
              <a:rPr lang="en-US" sz="2400" dirty="0" smtClean="0"/>
              <a:t>or relationships</a:t>
            </a:r>
            <a:endParaRPr lang="en-US" sz="2400" dirty="0"/>
          </a:p>
          <a:p>
            <a:pPr>
              <a:spcBef>
                <a:spcPts val="300"/>
              </a:spcBef>
            </a:pPr>
            <a:r>
              <a:rPr lang="en-US" sz="2400" dirty="0" smtClean="0"/>
              <a:t>The </a:t>
            </a:r>
            <a:r>
              <a:rPr lang="en-US" sz="2400" dirty="0"/>
              <a:t>presence of an older “boyfriend</a:t>
            </a:r>
            <a:r>
              <a:rPr lang="en-US" sz="2400" dirty="0" smtClean="0"/>
              <a:t>” or “girlfriend”</a:t>
            </a:r>
            <a:endParaRPr lang="en-US" sz="2400" dirty="0"/>
          </a:p>
          <a:p>
            <a:pPr>
              <a:spcBef>
                <a:spcPts val="300"/>
              </a:spcBef>
            </a:pPr>
            <a:r>
              <a:rPr lang="en-US" sz="2400" dirty="0"/>
              <a:t>Travel with an older male who is not a guardian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References to frequent travel to other cities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The </a:t>
            </a:r>
            <a:r>
              <a:rPr lang="en-US" sz="2400" dirty="0"/>
              <a:t>sudden presence of expensive </a:t>
            </a:r>
            <a:r>
              <a:rPr lang="en-US" sz="2400" dirty="0" smtClean="0"/>
              <a:t>possessions</a:t>
            </a:r>
          </a:p>
        </p:txBody>
      </p:sp>
    </p:spTree>
    <p:extLst>
      <p:ext uri="{BB962C8B-B14F-4D97-AF65-F5344CB8AC3E}">
        <p14:creationId xmlns:p14="http://schemas.microsoft.com/office/powerpoint/2010/main" val="116239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What is Trafficking?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8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Unusual attachment to cellphone</a:t>
            </a:r>
          </a:p>
          <a:p>
            <a:r>
              <a:rPr lang="en-US" sz="2400" dirty="0" smtClean="0"/>
              <a:t>Lack of control over schedule, money, and/or proof of identification</a:t>
            </a:r>
          </a:p>
          <a:p>
            <a:r>
              <a:rPr lang="en-US" sz="2400" dirty="0" smtClean="0"/>
              <a:t>Signs </a:t>
            </a:r>
            <a:r>
              <a:rPr lang="en-US" sz="2400" dirty="0"/>
              <a:t>of psychological </a:t>
            </a:r>
            <a:r>
              <a:rPr lang="en-US" sz="2400" dirty="0" smtClean="0"/>
              <a:t>distress, </a:t>
            </a:r>
            <a:r>
              <a:rPr lang="en-US" sz="2400" dirty="0"/>
              <a:t>such as depression, anxiety, </a:t>
            </a:r>
            <a:r>
              <a:rPr lang="en-US" sz="2400" dirty="0" smtClean="0"/>
              <a:t>paranoia, and/or suicidal ideation</a:t>
            </a:r>
          </a:p>
          <a:p>
            <a:r>
              <a:rPr lang="en-US" sz="2400" dirty="0" smtClean="0"/>
              <a:t>Signs of psychological coercion, such as an </a:t>
            </a:r>
            <a:r>
              <a:rPr lang="en-US" sz="2400" dirty="0"/>
              <a:t>overly submissive </a:t>
            </a:r>
            <a:r>
              <a:rPr lang="en-US" sz="2400" dirty="0" smtClean="0"/>
              <a:t>attitude or inability to speak for self</a:t>
            </a:r>
            <a:endParaRPr lang="en-US" sz="2400" dirty="0"/>
          </a:p>
          <a:p>
            <a:r>
              <a:rPr lang="en-US" sz="2400" dirty="0" smtClean="0"/>
              <a:t>Signs </a:t>
            </a:r>
            <a:r>
              <a:rPr lang="en-US" sz="2400" dirty="0"/>
              <a:t>of physical trauma, including </a:t>
            </a:r>
            <a:r>
              <a:rPr lang="en-US" sz="2400" dirty="0" smtClean="0"/>
              <a:t>bruises, cuts</a:t>
            </a:r>
            <a:r>
              <a:rPr lang="en-US" sz="2400" dirty="0"/>
              <a:t>, burns, and/or </a:t>
            </a:r>
            <a:r>
              <a:rPr lang="en-US" sz="2400" dirty="0" smtClean="0"/>
              <a:t>scars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208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Strange tattoos or other branding marks</a:t>
            </a:r>
          </a:p>
          <a:p>
            <a:r>
              <a:rPr lang="en-US" sz="2400" dirty="0" smtClean="0"/>
              <a:t>Substance </a:t>
            </a:r>
            <a:r>
              <a:rPr lang="en-US" sz="2400" dirty="0"/>
              <a:t>abuse or addictions</a:t>
            </a:r>
          </a:p>
          <a:p>
            <a:r>
              <a:rPr lang="en-US" sz="2400" dirty="0" smtClean="0"/>
              <a:t>Poor </a:t>
            </a:r>
            <a:r>
              <a:rPr lang="en-US" sz="2400" dirty="0"/>
              <a:t>health, as evidenced by sexually transmitted diseases, malnutrition, and/or serious dental problems</a:t>
            </a:r>
          </a:p>
          <a:p>
            <a:r>
              <a:rPr lang="en-US" sz="2400" dirty="0" smtClean="0"/>
              <a:t>Inappropriate dress</a:t>
            </a:r>
          </a:p>
          <a:p>
            <a:r>
              <a:rPr lang="en-US" sz="2400" dirty="0" smtClean="0"/>
              <a:t>“A reputation”</a:t>
            </a:r>
          </a:p>
          <a:p>
            <a:r>
              <a:rPr lang="en-US" sz="2400" dirty="0" smtClean="0"/>
              <a:t>References to sexual situations beyond what is age-appropriate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4403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11" y="3733800"/>
            <a:ext cx="3217880" cy="1810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Tattoos/Marking/Branding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51" y="1865124"/>
            <a:ext cx="28448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339" r="32566" b="-2339"/>
          <a:stretch/>
        </p:blipFill>
        <p:spPr>
          <a:xfrm>
            <a:off x="2232991" y="3336175"/>
            <a:ext cx="1676400" cy="260604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7" y="1865124"/>
            <a:ext cx="1866824" cy="1905000"/>
          </a:xfrm>
        </p:spPr>
      </p:pic>
    </p:spTree>
    <p:extLst>
      <p:ext uri="{BB962C8B-B14F-4D97-AF65-F5344CB8AC3E}">
        <p14:creationId xmlns:p14="http://schemas.microsoft.com/office/powerpoint/2010/main" val="178727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Trafficking among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Traveling Sales Crews (magazines / candy)	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Selling magazines to earn points for </a:t>
            </a:r>
            <a:r>
              <a:rPr lang="en-US" dirty="0" err="1" smtClean="0">
                <a:solidFill>
                  <a:schemeClr val="bg1"/>
                </a:solidFill>
              </a:rPr>
              <a:t>x,y,z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Money stays on the books to cover expenses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Daily stipend for food ($10-$15)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10 – 14 hour days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Illegal Drug Distribution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341047" y="6172200"/>
            <a:ext cx="6934200" cy="4572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u="sng" dirty="0">
                <a:hlinkClick r:id="rId4"/>
              </a:rPr>
              <a:t>https://</a:t>
            </a:r>
            <a:r>
              <a:rPr lang="en-US" sz="2000" u="sng" dirty="0" smtClean="0">
                <a:hlinkClick r:id="rId4"/>
              </a:rPr>
              <a:t>youtu.be/aTAVZChvLR4</a:t>
            </a:r>
            <a:endParaRPr lang="en-US" sz="2000" u="sng" dirty="0" smtClean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2" name="aTAVZChvLR4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85800" y="990600"/>
            <a:ext cx="7589447" cy="426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3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914400" y="2209800"/>
            <a:ext cx="7391400" cy="1828800"/>
          </a:xfrm>
          <a:prstGeom prst="wedgeRoundRectCallout">
            <a:avLst>
              <a:gd name="adj1" fmla="val 34064"/>
              <a:gd name="adj2" fmla="val 100356"/>
              <a:gd name="adj3" fmla="val 16667"/>
            </a:avLst>
          </a:prstGeom>
          <a:solidFill>
            <a:schemeClr val="bg1"/>
          </a:solidFill>
          <a:ln w="12700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C0000"/>
                </a:solidFill>
                <a:latin typeface="Century Schoolbook" pitchFamily="18" charset="0"/>
              </a:rPr>
              <a:t>Questions?</a:t>
            </a:r>
            <a:endParaRPr lang="en-US" sz="7200" b="1" dirty="0">
              <a:solidFill>
                <a:srgbClr val="CC00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5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True or False?</a:t>
            </a:r>
          </a:p>
          <a:p>
            <a:pPr marL="0" indent="0" algn="ctr">
              <a:buNone/>
            </a:pPr>
            <a:r>
              <a:rPr lang="en-US" dirty="0" smtClean="0"/>
              <a:t>For an activity to be considered trafficking, the victim must have been transported across county or state lines.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8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cs typeface="Baskerville"/>
              </a:rPr>
              <a:t>Human Trafficking: The Basics</a:t>
            </a:r>
            <a:endParaRPr lang="en-US" dirty="0"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Human trafficking</a:t>
            </a:r>
          </a:p>
          <a:p>
            <a:pPr lvl="1"/>
            <a:r>
              <a:rPr lang="en-US" dirty="0" smtClean="0">
                <a:cs typeface="Baskerville"/>
              </a:rPr>
              <a:t>Is a form of </a:t>
            </a:r>
            <a:r>
              <a:rPr lang="en-US" b="1" dirty="0" smtClean="0">
                <a:cs typeface="Baskerville"/>
              </a:rPr>
              <a:t>modern-day slavery </a:t>
            </a:r>
            <a:r>
              <a:rPr lang="en-US" dirty="0" smtClean="0">
                <a:cs typeface="Baskerville"/>
              </a:rPr>
              <a:t>where traffickers profit from the control and exploitation of their victims</a:t>
            </a:r>
          </a:p>
          <a:p>
            <a:pPr lvl="1"/>
            <a:r>
              <a:rPr lang="en-US" dirty="0" smtClean="0">
                <a:cs typeface="Baskerville"/>
              </a:rPr>
              <a:t>Is a </a:t>
            </a:r>
            <a:r>
              <a:rPr lang="en-US" b="1" dirty="0" smtClean="0">
                <a:cs typeface="Baskerville"/>
              </a:rPr>
              <a:t>highly profitable global criminal enterprise</a:t>
            </a:r>
            <a:r>
              <a:rPr lang="en-US" dirty="0" smtClean="0">
                <a:cs typeface="Baskerville"/>
              </a:rPr>
              <a:t>, generating billions of dollars in annual profits</a:t>
            </a:r>
          </a:p>
          <a:p>
            <a:pPr lvl="1"/>
            <a:r>
              <a:rPr lang="en-US" dirty="0" smtClean="0">
                <a:cs typeface="Baskerville"/>
              </a:rPr>
              <a:t>Operates according to the dynamics of </a:t>
            </a:r>
            <a:r>
              <a:rPr lang="en-US" b="1" dirty="0" smtClean="0">
                <a:cs typeface="Baskerville"/>
              </a:rPr>
              <a:t>supply and demand</a:t>
            </a:r>
            <a:r>
              <a:rPr lang="en-US" dirty="0" smtClean="0">
                <a:cs typeface="Baskerville"/>
              </a:rPr>
              <a:t>, allowing for multiple entry points into combatting trafficking</a:t>
            </a:r>
          </a:p>
          <a:p>
            <a:pPr marL="457200" lvl="1" indent="0">
              <a:buNone/>
            </a:pPr>
            <a:endParaRPr lang="en-US" dirty="0" smtClean="0"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288853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1400" y="6248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cs typeface="Baskerville"/>
                <a:hlinkClick r:id="rId4"/>
              </a:rPr>
              <a:t>https://</a:t>
            </a:r>
            <a:r>
              <a:rPr lang="en-US" dirty="0" smtClean="0">
                <a:cs typeface="Baskerville"/>
                <a:hlinkClick r:id="rId4"/>
              </a:rPr>
              <a:t>youtu.be/35uM5VMrZas</a:t>
            </a:r>
            <a:endParaRPr lang="en-US" dirty="0">
              <a:cs typeface="Baskerville"/>
            </a:endParaRPr>
          </a:p>
        </p:txBody>
      </p:sp>
      <p:pic>
        <p:nvPicPr>
          <p:cNvPr id="7" name="35uM5VMrZas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19667" y="1143000"/>
            <a:ext cx="758613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8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Trafficking Victims</a:t>
            </a:r>
            <a:br>
              <a:rPr lang="en-US" dirty="0" smtClean="0"/>
            </a:br>
            <a:r>
              <a:rPr lang="en-US" dirty="0" smtClean="0"/>
              <a:t>Under Federal Law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4058268"/>
              </p:ext>
            </p:extLst>
          </p:nvPr>
        </p:nvGraphicFramePr>
        <p:xfrm>
          <a:off x="990600" y="1676400"/>
          <a:ext cx="7162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2912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341047" y="6172200"/>
            <a:ext cx="6934200" cy="4572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u="sng" dirty="0">
                <a:hlinkClick r:id="rId4"/>
              </a:rPr>
              <a:t>https://youtu.be/iqJ-zuVay08</a:t>
            </a:r>
            <a:endParaRPr lang="en-US" sz="2000" dirty="0"/>
          </a:p>
          <a:p>
            <a:endParaRPr lang="en-US" dirty="0"/>
          </a:p>
        </p:txBody>
      </p:sp>
      <p:pic>
        <p:nvPicPr>
          <p:cNvPr id="7" name="iqJ-zuVay08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85800" y="1219200"/>
            <a:ext cx="758613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8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20&quot;&gt;&lt;object type=&quot;3&quot; unique_id=&quot;10163&quot;&gt;&lt;property id=&quot;20148&quot; value=&quot;5&quot;/&gt;&lt;property id=&quot;20300&quot; value=&quot;Slide 1 - &amp;quot;Trafficking of Minors: What Schools Need to Know to Recognize and Respond to the Trafficking of Students&amp;quot;&quot;/&gt;&lt;property id=&quot;20307&quot; value=&quot;257&quot;/&gt;&lt;/object&gt;&lt;object type=&quot;3&quot; unique_id=&quot;10165&quot;&gt;&lt;property id=&quot;20148&quot; value=&quot;5&quot;/&gt;&lt;property id=&quot;20300&quot; value=&quot;Slide 7 - &amp;quot;Sex trafficking in the USA hits close to home September 2012 http://www.usatoday.com/story/news/nation/2012/09/26/s&quot;/&gt;&lt;property id=&quot;20307&quot; value=&quot;259&quot;/&gt;&lt;/object&gt;&lt;object type=&quot;3&quot; unique_id=&quot;10180&quot;&gt;&lt;property id=&quot;20148&quot; value=&quot;5&quot;/&gt;&lt;property id=&quot;20300&quot; value=&quot;Slide 38&quot;/&gt;&lt;property id=&quot;20307&quot; value=&quot;274&quot;/&gt;&lt;/object&gt;&lt;object type=&quot;3&quot; unique_id=&quot;10185&quot;&gt;&lt;property id=&quot;20148&quot; value=&quot;5&quot;/&gt;&lt;property id=&quot;20300&quot; value=&quot;Slide 52 - &amp;quot;Sample Protocol – Grossmont Union High School District, San Diego&amp;quot;&quot;/&gt;&lt;property id=&quot;20307&quot; value=&quot;279&quot;/&gt;&lt;/object&gt;&lt;object type=&quot;3&quot; unique_id=&quot;12356&quot;&gt;&lt;property id=&quot;20148&quot; value=&quot;5&quot;/&gt;&lt;property id=&quot;20300&quot; value=&quot;Slide 22 - &amp;quot;The Numbers&amp;quot;&quot;/&gt;&lt;property id=&quot;20307&quot; value=&quot;287&quot;/&gt;&lt;/object&gt;&lt;object type=&quot;3&quot; unique_id=&quot;12984&quot;&gt;&lt;property id=&quot;20148&quot; value=&quot;5&quot;/&gt;&lt;property id=&quot;20300&quot; value=&quot;Slide 8 - &amp;quot;Man charged with sex trafficking high school girls September 2013 http://www.wmctv.com/story/23384223/man-charged-w&quot;/&gt;&lt;property id=&quot;20307&quot; value=&quot;288&quot;/&gt;&lt;/object&gt;&lt;object type=&quot;3&quot; unique_id=&quot;14985&quot;&gt;&lt;property id=&quot;20148&quot; value=&quot;5&quot;/&gt;&lt;property id=&quot;20300&quot; value=&quot;Slide 25&quot;/&gt;&lt;property id=&quot;20307&quot; value=&quot;301&quot;/&gt;&lt;/object&gt;&lt;object type=&quot;3&quot; unique_id=&quot;17341&quot;&gt;&lt;property id=&quot;20148&quot; value=&quot;5&quot;/&gt;&lt;property id=&quot;20300&quot; value=&quot;Slide 5 - &amp;quot;Why Trafficking?&amp;quot;&quot;/&gt;&lt;property id=&quot;20307&quot; value=&quot;319&quot;/&gt;&lt;/object&gt;&lt;object type=&quot;3&quot; unique_id=&quot;17396&quot;&gt;&lt;property id=&quot;20148&quot; value=&quot;5&quot;/&gt;&lt;property id=&quot;20300&quot; value=&quot;Slide 11 - &amp;quot;Human Trafficking: The Basics&amp;quot;&quot;/&gt;&lt;property id=&quot;20307&quot; value=&quot;325&quot;/&gt;&lt;/object&gt;&lt;object type=&quot;3&quot; unique_id=&quot;17397&quot;&gt;&lt;property id=&quot;20148&quot; value=&quot;5&quot;/&gt;&lt;property id=&quot;20300&quot; value=&quot;Slide 13 - &amp;quot;Federal Law and Definitions&amp;quot;&quot;/&gt;&lt;property id=&quot;20307&quot; value=&quot;326&quot;/&gt;&lt;/object&gt;&lt;object type=&quot;3&quot; unique_id=&quot;19451&quot;&gt;&lt;property id=&quot;20148&quot; value=&quot;5&quot;/&gt;&lt;property id=&quot;20300&quot; value=&quot;Slide 42 - &amp;quot;The Impacts&amp;quot;&quot;/&gt;&lt;property id=&quot;20307&quot; value=&quot;345&quot;/&gt;&lt;/object&gt;&lt;object type=&quot;3&quot; unique_id=&quot;19453&quot;&gt;&lt;property id=&quot;20148&quot; value=&quot;5&quot;/&gt;&lt;property id=&quot;20300&quot; value=&quot;Slide 48 - &amp;quot;Victim Needs&amp;quot;&quot;/&gt;&lt;property id=&quot;20307&quot; value=&quot;342&quot;/&gt;&lt;/object&gt;&lt;object type=&quot;3&quot; unique_id=&quot;19460&quot;&gt;&lt;property id=&quot;20148&quot; value=&quot;5&quot;/&gt;&lt;property id=&quot;20300&quot; value=&quot;Slide 2 - &amp;quot;Meet Your Presenters  Eve Birge U.S. Department of Education eve.birge@ed.gov   Christina Dukes National Center for&quot;/&gt;&lt;property id=&quot;20307&quot; value=&quot;434&quot;/&gt;&lt;/object&gt;&lt;object type=&quot;3&quot; unique_id=&quot;19461&quot;&gt;&lt;property id=&quot;20148&quot; value=&quot;5&quot;/&gt;&lt;property id=&quot;20300&quot; value=&quot;Slide 3 - &amp;quot;Today’s Goals&amp;quot;&quot;/&gt;&lt;property id=&quot;20307&quot; value=&quot;433&quot;/&gt;&lt;/object&gt;&lt;object type=&quot;3&quot; unique_id=&quot;19462&quot;&gt;&lt;property id=&quot;20148&quot; value=&quot;5&quot;/&gt;&lt;property id=&quot;20300&quot; value=&quot;Slide 4 - &amp;quot;Not My Life&amp;quot;&quot;/&gt;&lt;property id=&quot;20307&quot; value=&quot;439&quot;/&gt;&lt;/object&gt;&lt;object type=&quot;3&quot; unique_id=&quot;19463&quot;&gt;&lt;property id=&quot;20148&quot; value=&quot;5&quot;/&gt;&lt;property id=&quot;20300&quot; value=&quot;Slide 6 - &amp;quot;The Proliferation of Trafficking&amp;quot;&quot;/&gt;&lt;property id=&quot;20307&quot; value=&quot;382&quot;/&gt;&lt;/object&gt;&lt;object type=&quot;3&quot; unique_id=&quot;19464&quot;&gt;&lt;property id=&quot;20148&quot; value=&quot;5&quot;/&gt;&lt;property id=&quot;20300&quot; value=&quot;Slide 9 - &amp;quot;What is Trafficking?&amp;quot;&quot;/&gt;&lt;property id=&quot;20307&quot; value=&quot;355&quot;/&gt;&lt;/object&gt;&lt;object type=&quot;3&quot; unique_id=&quot;19465&quot;&gt;&lt;property id=&quot;20148&quot; value=&quot;5&quot;/&gt;&lt;property id=&quot;20300&quot; value=&quot;Slide 10 - &amp;quot;What do you think?&amp;quot;&quot;/&gt;&lt;property id=&quot;20307&quot; value=&quot;354&quot;/&gt;&lt;/object&gt;&lt;object type=&quot;3&quot; unique_id=&quot;19466&quot;&gt;&lt;property id=&quot;20148&quot; value=&quot;5&quot;/&gt;&lt;property id=&quot;20300&quot; value=&quot;Slide 12 - &amp;quot;Federal Law and Definitions&amp;quot;&quot;/&gt;&lt;property id=&quot;20307&quot; value=&quot;409&quot;/&gt;&lt;/object&gt;&lt;object type=&quot;3&quot; unique_id=&quot;19467&quot;&gt;&lt;property id=&quot;20148&quot; value=&quot;5&quot;/&gt;&lt;property id=&quot;20300&quot; value=&quot;Slide 14 - &amp;quot;Trafficking Victims Under Federal Law&amp;quot;&quot;/&gt;&lt;property id=&quot;20307&quot; value=&quot;410&quot;/&gt;&lt;/object&gt;&lt;object type=&quot;3&quot; unique_id=&quot;19468&quot;&gt;&lt;property id=&quot;20148&quot; value=&quot;5&quot;/&gt;&lt;property id=&quot;20300&quot; value=&quot;Slide 15 - &amp;quot;The Venues&amp;quot;&quot;/&gt;&lt;property id=&quot;20307&quot; value=&quot;359&quot;/&gt;&lt;/object&gt;&lt;object type=&quot;3&quot; unique_id=&quot;19469&quot;&gt;&lt;property id=&quot;20148&quot; value=&quot;5&quot;/&gt;&lt;property id=&quot;20300&quot; value=&quot;Slide 16 - &amp;quot;The Numbers&amp;quot;&quot;/&gt;&lt;property id=&quot;20307&quot; value=&quot;365&quot;/&gt;&lt;/object&gt;&lt;object type=&quot;3&quot; unique_id=&quot;19470&quot;&gt;&lt;property id=&quot;20148&quot; value=&quot;5&quot;/&gt;&lt;property id=&quot;20300&quot; value=&quot;Slide 17 - &amp;quot;What do you think?&amp;quot;&quot;/&gt;&lt;property id=&quot;20307&quot; value=&quot;366&quot;/&gt;&lt;/object&gt;&lt;object type=&quot;3&quot; unique_id=&quot;19471&quot;&gt;&lt;property id=&quot;20148&quot; value=&quot;5&quot;/&gt;&lt;property id=&quot;20300&quot; value=&quot;Slide 18 - &amp;quot;The Numbers&amp;quot;&quot;/&gt;&lt;property id=&quot;20307&quot; value=&quot;357&quot;/&gt;&lt;/object&gt;&lt;object type=&quot;3&quot; unique_id=&quot;19472&quot;&gt;&lt;property id=&quot;20148&quot; value=&quot;5&quot;/&gt;&lt;property id=&quot;20300&quot; value=&quot;Slide 19 - &amp;quot;The Numbers&amp;quot;&quot;/&gt;&lt;property id=&quot;20307&quot; value=&quot;361&quot;/&gt;&lt;/object&gt;&lt;object type=&quot;3&quot; unique_id=&quot;19473&quot;&gt;&lt;property id=&quot;20148&quot; value=&quot;5&quot;/&gt;&lt;property id=&quot;20300&quot; value=&quot;Slide 20 - &amp;quot;The Numbers&amp;quot;&quot;/&gt;&lt;property id=&quot;20307&quot; value=&quot;360&quot;/&gt;&lt;/object&gt;&lt;object type=&quot;3&quot; unique_id=&quot;19474&quot;&gt;&lt;property id=&quot;20148&quot; value=&quot;5&quot;/&gt;&lt;property id=&quot;20300&quot; value=&quot;Slide 21 - &amp;quot;The Numbers&amp;quot;&quot;/&gt;&lt;property id=&quot;20307&quot; value=&quot;362&quot;/&gt;&lt;/object&gt;&lt;object type=&quot;3&quot; unique_id=&quot;19475&quot;&gt;&lt;property id=&quot;20148&quot; value=&quot;5&quot;/&gt;&lt;property id=&quot;20300&quot; value=&quot;Slide 23 - &amp;quot;Polaris Project 2014 Statistics&amp;quot;&quot;/&gt;&lt;property id=&quot;20307&quot; value=&quot;412&quot;/&gt;&lt;/object&gt;&lt;object type=&quot;3&quot; unique_id=&quot;19476&quot;&gt;&lt;property id=&quot;20148&quot; value=&quot;5&quot;/&gt;&lt;property id=&quot;20300&quot; value=&quot;Slide 24 - &amp;quot;Polaris Project 2014 Statistics&amp;quot;&quot;/&gt;&lt;property id=&quot;20307&quot; value=&quot;358&quot;/&gt;&lt;/object&gt;&lt;object type=&quot;3&quot; unique_id=&quot;19477&quot;&gt;&lt;property id=&quot;20148&quot; value=&quot;5&quot;/&gt;&lt;property id=&quot;20300&quot; value=&quot;Slide 26 - &amp;quot;The Traffickers&amp;quot;&quot;/&gt;&lt;property id=&quot;20307&quot; value=&quot;367&quot;/&gt;&lt;/object&gt;&lt;object type=&quot;3&quot; unique_id=&quot;19478&quot;&gt;&lt;property id=&quot;20148&quot; value=&quot;5&quot;/&gt;&lt;property id=&quot;20300&quot; value=&quot;Slide 27 - &amp;quot;What do you think?&amp;quot;&quot;/&gt;&lt;property id=&quot;20307&quot; value=&quot;368&quot;/&gt;&lt;/object&gt;&lt;object type=&quot;3&quot; unique_id=&quot;19479&quot;&gt;&lt;property id=&quot;20148&quot; value=&quot;5&quot;/&gt;&lt;property id=&quot;20300&quot; value=&quot;Slide 28&quot;/&gt;&lt;property id=&quot;20307&quot; value=&quot;369&quot;/&gt;&lt;/object&gt;&lt;object type=&quot;3&quot; unique_id=&quot;19480&quot;&gt;&lt;property id=&quot;20148&quot; value=&quot;5&quot;/&gt;&lt;property id=&quot;20300&quot; value=&quot;Slide 29 - &amp;quot;The Traffickers&amp;quot;&quot;/&gt;&lt;property id=&quot;20307&quot; value=&quot;438&quot;/&gt;&lt;/object&gt;&lt;object type=&quot;3&quot; unique_id=&quot;19481&quot;&gt;&lt;property id=&quot;20148&quot; value=&quot;5&quot;/&gt;&lt;property id=&quot;20300&quot; value=&quot;Slide 30 - &amp;quot;The Traffickers&amp;quot;&quot;/&gt;&lt;property id=&quot;20307&quot; value=&quot;378&quot;/&gt;&lt;/object&gt;&lt;object type=&quot;3&quot; unique_id=&quot;19482&quot;&gt;&lt;property id=&quot;20148&quot; value=&quot;5&quot;/&gt;&lt;property id=&quot;20300&quot; value=&quot;Slide 31 - &amp;quot;“The Massage Therapist”  Houston Massage Therapist Charged In Child Sex-Trafficking Case July 2012 http://myhousto&quot;/&gt;&lt;property id=&quot;20307&quot; value=&quot;370&quot;/&gt;&lt;/object&gt;&lt;object type=&quot;3&quot; unique_id=&quot;19483&quot;&gt;&lt;property id=&quot;20148&quot; value=&quot;5&quot;/&gt;&lt;property id=&quot;20300&quot; value=&quot;Slide 32 - &amp;quot;“The Businessman”  Pimps guilty of trafficking teens to Kittery, Maine brothel Boston-based, multi-state trafficki&quot;/&gt;&lt;property id=&quot;20307&quot; value=&quot;376&quot;/&gt;&lt;/object&gt;&lt;object type=&quot;3&quot; unique_id=&quot;19484&quot;&gt;&lt;property id=&quot;20148&quot; value=&quot;5&quot;/&gt;&lt;property id=&quot;20300&quot; value=&quot;Slide 33 - &amp;quot;“The Gang Member”  Bloods gang members went to Brooklyn schools to recruit underage girls as hookers New York City&quot;/&gt;&lt;property id=&quot;20307&quot; value=&quot;377&quot;/&gt;&lt;/object&gt;&lt;object type=&quot;3&quot; unique_id=&quot;19485&quot;&gt;&lt;property id=&quot;20148&quot; value=&quot;5&quot;/&gt;&lt;property id=&quot;20300&quot; value=&quot;Slide 34&quot;/&gt;&lt;property id=&quot;20307&quot; value=&quot;413&quot;/&gt;&lt;/object&gt;&lt;object type=&quot;3&quot; unique_id=&quot;19486&quot;&gt;&lt;property id=&quot;20148&quot; value=&quot;5&quot;/&gt;&lt;property id=&quot;20300&quot; value=&quot;Slide 35&quot;/&gt;&lt;property id=&quot;20307&quot; value=&quot;379&quot;/&gt;&lt;/object&gt;&lt;object type=&quot;3&quot; unique_id=&quot;19487&quot;&gt;&lt;property id=&quot;20148&quot; value=&quot;5&quot;/&gt;&lt;property id=&quot;20300&quot; value=&quot;Slide 36 - &amp;quot;The Victims&amp;quot;&quot;/&gt;&lt;property id=&quot;20307&quot; value=&quot;384&quot;/&gt;&lt;/object&gt;&lt;object type=&quot;3&quot; unique_id=&quot;19488&quot;&gt;&lt;property id=&quot;20148&quot; value=&quot;5&quot;/&gt;&lt;property id=&quot;20300&quot; value=&quot;Slide 37 - &amp;quot;What do you think?&amp;quot;&quot;/&gt;&lt;property id=&quot;20307&quot; value=&quot;403&quot;/&gt;&lt;/object&gt;&lt;object type=&quot;3&quot; unique_id=&quot;19489&quot;&gt;&lt;property id=&quot;20148&quot; value=&quot;5&quot;/&gt;&lt;property id=&quot;20300&quot; value=&quot;Slide 39&quot;/&gt;&lt;property id=&quot;20307&quot; value=&quot;436&quot;/&gt;&lt;/object&gt;&lt;object type=&quot;3&quot; unique_id=&quot;19490&quot;&gt;&lt;property id=&quot;20148&quot; value=&quot;5&quot;/&gt;&lt;property id=&quot;20300&quot; value=&quot;Slide 40 - &amp;quot;Victim Vulnerabilities&amp;quot;&quot;/&gt;&lt;property id=&quot;20307&quot; value=&quot;386&quot;/&gt;&lt;/object&gt;&lt;object type=&quot;3&quot; unique_id=&quot;19491&quot;&gt;&lt;property id=&quot;20148&quot; value=&quot;5&quot;/&gt;&lt;property id=&quot;20300&quot; value=&quot;Slide 41 - &amp;quot;Victim Vulnerabilities&amp;quot;&quot;/&gt;&lt;property id=&quot;20307&quot; value=&quot;419&quot;/&gt;&lt;/object&gt;&lt;object type=&quot;3&quot; unique_id=&quot;19492&quot;&gt;&lt;property id=&quot;20148&quot; value=&quot;5&quot;/&gt;&lt;property id=&quot;20300&quot; value=&quot;Slide 43 - &amp;quot;The Impacts&amp;quot;&quot;/&gt;&lt;property id=&quot;20307&quot; value=&quot;385&quot;/&gt;&lt;/object&gt;&lt;object type=&quot;3&quot; unique_id=&quot;19493&quot;&gt;&lt;property id=&quot;20148&quot; value=&quot;5&quot;/&gt;&lt;property id=&quot;20300&quot; value=&quot;Slide 44 - &amp;quot;Levels of Involvement&amp;quot;&quot;/&gt;&lt;property id=&quot;20307&quot; value=&quot;418&quot;/&gt;&lt;/object&gt;&lt;object type=&quot;3&quot; unique_id=&quot;19494&quot;&gt;&lt;property id=&quot;20148&quot; value=&quot;5&quot;/&gt;&lt;property id=&quot;20300&quot; value=&quot;Slide 45 - &amp;quot;Warning Signs&amp;quot;&quot;/&gt;&lt;property id=&quot;20307&quot; value=&quot;426&quot;/&gt;&lt;/object&gt;&lt;object type=&quot;3&quot; unique_id=&quot;19495&quot;&gt;&lt;property id=&quot;20148&quot; value=&quot;5&quot;/&gt;&lt;property id=&quot;20300&quot; value=&quot;Slide 46 - &amp;quot;Warning Signs&amp;quot;&quot;/&gt;&lt;property id=&quot;20307&quot; value=&quot;429&quot;/&gt;&lt;/object&gt;&lt;object type=&quot;3&quot; unique_id=&quot;19496&quot;&gt;&lt;property id=&quot;20148&quot; value=&quot;5&quot;/&gt;&lt;property id=&quot;20300&quot; value=&quot;Slide 47 - &amp;quot;Warning Signs&amp;quot;&quot;/&gt;&lt;property id=&quot;20307&quot; value=&quot;427&quot;/&gt;&lt;/object&gt;&lt;object type=&quot;3&quot; unique_id=&quot;19497&quot;&gt;&lt;property id=&quot;20148&quot; value=&quot;5&quot;/&gt;&lt;property id=&quot;20300&quot; value=&quot;Slide 49 - &amp;quot;Schools&amp;quot;&quot;/&gt;&lt;property id=&quot;20307&quot; value=&quot;398&quot;/&gt;&lt;/object&gt;&lt;object type=&quot;3&quot; unique_id=&quot;19498&quot;&gt;&lt;property id=&quot;20148&quot; value=&quot;5&quot;/&gt;&lt;property id=&quot;20300&quot; value=&quot;Slide 50 - &amp;quot;Train School Staff&amp;quot;&quot;/&gt;&lt;property id=&quot;20307&quot; value=&quot;401&quot;/&gt;&lt;/object&gt;&lt;object type=&quot;3&quot; unique_id=&quot;19499&quot;&gt;&lt;property id=&quot;20148&quot; value=&quot;5&quot;/&gt;&lt;property id=&quot;20300&quot; value=&quot;Slide 51 - &amp;quot;Implement a Protocol&amp;quot;&quot;/&gt;&lt;property id=&quot;20307&quot; value=&quot;422&quot;/&gt;&lt;/object&gt;&lt;object type=&quot;3&quot; unique_id=&quot;19500&quot;&gt;&lt;property id=&quot;20148&quot; value=&quot;5&quot;/&gt;&lt;property id=&quot;20300&quot; value=&quot;Slide 53 - &amp;quot;Offer a Prevention Curriculum&amp;quot;&quot;/&gt;&lt;property id=&quot;20307&quot; value=&quot;421&quot;/&gt;&lt;/object&gt;&lt;object type=&quot;3&quot; unique_id=&quot;19501&quot;&gt;&lt;property id=&quot;20148&quot; value=&quot;5&quot;/&gt;&lt;property id=&quot;20300&quot; value=&quot;Slide 54 - &amp;quot;National Human Trafficking Resource Center (NHTRC)&amp;quot;&quot;/&gt;&lt;property id=&quot;20307&quot; value=&quot;393&quot;/&gt;&lt;/object&gt;&lt;object type=&quot;3&quot; unique_id=&quot;19502&quot;&gt;&lt;property id=&quot;20148&quot; value=&quot;5&quot;/&gt;&lt;property id=&quot;20300&quot; value=&quot;Slide 55 - &amp;quot;The Administration’s Position&amp;quot;&quot;/&gt;&lt;property id=&quot;20307&quot; value=&quot;437&quot;/&gt;&lt;/object&gt;&lt;object type=&quot;3&quot; unique_id=&quot;19503&quot;&gt;&lt;property id=&quot;20148&quot; value=&quot;5&quot;/&gt;&lt;property id=&quot;20300&quot; value=&quot;Slide 56 - &amp;quot;Additional Resources&amp;quot;&quot;/&gt;&lt;property id=&quot;20307&quot; value=&quot;397&quot;/&gt;&lt;/object&gt;&lt;object type=&quot;3&quot; unique_id=&quot;19504&quot;&gt;&lt;property id=&quot;20148&quot; value=&quot;5&quot;/&gt;&lt;property id=&quot;20300&quot; value=&quot;Slide 57&quot;/&gt;&lt;property id=&quot;20307&quot; value=&quot;394&quot;/&gt;&lt;/object&gt;&lt;/object&gt;&lt;object type=&quot;8&quot; unique_id=&quot;10024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6021</TotalTime>
  <Words>1036</Words>
  <Application>Microsoft Office PowerPoint</Application>
  <PresentationFormat>On-screen Show (4:3)</PresentationFormat>
  <Paragraphs>183</Paragraphs>
  <Slides>45</Slides>
  <Notes>31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Baskerville</vt:lpstr>
      <vt:lpstr>Calibri</vt:lpstr>
      <vt:lpstr>Century Gothic</vt:lpstr>
      <vt:lpstr>Century Schoolbook</vt:lpstr>
      <vt:lpstr>Hero Light</vt:lpstr>
      <vt:lpstr>Office Theme</vt:lpstr>
      <vt:lpstr>Trafficking of Minors: What You Need to Know to Recognize and Respond to the Trafficking of Youth</vt:lpstr>
      <vt:lpstr>Today’s Goals</vt:lpstr>
      <vt:lpstr>PowerPoint Presentation</vt:lpstr>
      <vt:lpstr>What is Trafficking?</vt:lpstr>
      <vt:lpstr>What do you think?</vt:lpstr>
      <vt:lpstr>Human Trafficking: The Basics</vt:lpstr>
      <vt:lpstr>PowerPoint Presentation</vt:lpstr>
      <vt:lpstr>Trafficking Victims Under Federal Law</vt:lpstr>
      <vt:lpstr>PowerPoint Presentation</vt:lpstr>
      <vt:lpstr>The Venues</vt:lpstr>
      <vt:lpstr>PowerPoint Presentation</vt:lpstr>
      <vt:lpstr>PowerPoint Presentation</vt:lpstr>
      <vt:lpstr>PowerPoint Presentation</vt:lpstr>
      <vt:lpstr>The Numbers</vt:lpstr>
      <vt:lpstr>What do you think?</vt:lpstr>
      <vt:lpstr>The Numbers</vt:lpstr>
      <vt:lpstr>The Numbers</vt:lpstr>
      <vt:lpstr>The Numbers</vt:lpstr>
      <vt:lpstr>PowerPoint Presentation</vt:lpstr>
      <vt:lpstr>Polaris Project 2016 Statistics</vt:lpstr>
      <vt:lpstr>Polaris Project 2014 Statistics</vt:lpstr>
      <vt:lpstr>Age of Onset</vt:lpstr>
      <vt:lpstr>PowerPoint Presentation</vt:lpstr>
      <vt:lpstr>The Traffickers</vt:lpstr>
      <vt:lpstr>What do you think?</vt:lpstr>
      <vt:lpstr>PowerPoint Presentation</vt:lpstr>
      <vt:lpstr>The Traffickers</vt:lpstr>
      <vt:lpstr>PowerPoint Presentation</vt:lpstr>
      <vt:lpstr>The Victims</vt:lpstr>
      <vt:lpstr>What do you think?</vt:lpstr>
      <vt:lpstr>PowerPoint Presentation</vt:lpstr>
      <vt:lpstr>PowerPoint Presentation</vt:lpstr>
      <vt:lpstr>Victim Vulnerabilities</vt:lpstr>
      <vt:lpstr>Victim Vulnerabilities</vt:lpstr>
      <vt:lpstr>Victim Vulnerabilities</vt:lpstr>
      <vt:lpstr>The Impacts</vt:lpstr>
      <vt:lpstr>The Impacts</vt:lpstr>
      <vt:lpstr>Levels of Involvement</vt:lpstr>
      <vt:lpstr>Warning Signs https://youtu.be/TQFQqU3O9GM</vt:lpstr>
      <vt:lpstr>Warning Signs</vt:lpstr>
      <vt:lpstr>Warning Signs</vt:lpstr>
      <vt:lpstr>Tattoos/Marking/Branding</vt:lpstr>
      <vt:lpstr>Labor Trafficking among Youth</vt:lpstr>
      <vt:lpstr>PowerPoint Presentation</vt:lpstr>
      <vt:lpstr>PowerPoint Presentation</vt:lpstr>
    </vt:vector>
  </TitlesOfParts>
  <Company>UNC Greensboro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CDUKES</dc:creator>
  <cp:lastModifiedBy>Annie Schulte</cp:lastModifiedBy>
  <cp:revision>383</cp:revision>
  <cp:lastPrinted>2013-12-04T17:59:24Z</cp:lastPrinted>
  <dcterms:created xsi:type="dcterms:W3CDTF">2013-09-10T14:02:55Z</dcterms:created>
  <dcterms:modified xsi:type="dcterms:W3CDTF">2017-10-31T22:53:50Z</dcterms:modified>
</cp:coreProperties>
</file>